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3" r:id="rId2"/>
    <p:sldId id="256" r:id="rId3"/>
    <p:sldId id="257" r:id="rId4"/>
    <p:sldId id="258" r:id="rId5"/>
    <p:sldId id="259" r:id="rId6"/>
    <p:sldId id="261" r:id="rId7"/>
    <p:sldId id="272" r:id="rId8"/>
    <p:sldId id="262" r:id="rId9"/>
    <p:sldId id="260" r:id="rId10"/>
    <p:sldId id="263" r:id="rId11"/>
    <p:sldId id="264" r:id="rId12"/>
    <p:sldId id="265" r:id="rId13"/>
    <p:sldId id="267" r:id="rId14"/>
    <p:sldId id="266" r:id="rId15"/>
    <p:sldId id="268" r:id="rId16"/>
    <p:sldId id="269" r:id="rId17"/>
    <p:sldId id="271" r:id="rId18"/>
    <p:sldId id="270"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98" autoAdjust="0"/>
    <p:restoredTop sz="79231" autoAdjust="0"/>
  </p:normalViewPr>
  <p:slideViewPr>
    <p:cSldViewPr snapToGrid="0">
      <p:cViewPr>
        <p:scale>
          <a:sx n="83" d="100"/>
          <a:sy n="83" d="100"/>
        </p:scale>
        <p:origin x="-113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D578F8-FCA8-4481-8425-0DCB840F4357}" type="datetimeFigureOut">
              <a:rPr lang="en-IE" smtClean="0"/>
              <a:pPr/>
              <a:t>12/03/2014</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7F4254-0BF3-43B9-B836-1C97D0B37C63}" type="slidenum">
              <a:rPr lang="en-IE" smtClean="0"/>
              <a:pPr/>
              <a:t>‹#›</a:t>
            </a:fld>
            <a:endParaRPr lang="en-IE"/>
          </a:p>
        </p:txBody>
      </p:sp>
    </p:spTree>
    <p:extLst>
      <p:ext uri="{BB962C8B-B14F-4D97-AF65-F5344CB8AC3E}">
        <p14:creationId xmlns:p14="http://schemas.microsoft.com/office/powerpoint/2010/main" val="2056050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3A7F4254-0BF3-43B9-B836-1C97D0B37C63}" type="slidenum">
              <a:rPr lang="en-IE" smtClean="0"/>
              <a:pPr/>
              <a:t>2</a:t>
            </a:fld>
            <a:endParaRPr lang="en-IE"/>
          </a:p>
        </p:txBody>
      </p:sp>
    </p:spTree>
    <p:extLst>
      <p:ext uri="{BB962C8B-B14F-4D97-AF65-F5344CB8AC3E}">
        <p14:creationId xmlns:p14="http://schemas.microsoft.com/office/powerpoint/2010/main" val="1244371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Chemical molecules are the</a:t>
            </a:r>
            <a:r>
              <a:rPr lang="en-IE" baseline="0" dirty="0" smtClean="0"/>
              <a:t> building blocks of the world that surrounds us; they consists of atoms connected together through bonds. It is the way in which atoms bond to each other that gives each molecule its special properties. Therefore, if we want to understand these properties, it is very important to have tools in order to determine how atoms are bonded and arranged within molecules. </a:t>
            </a:r>
          </a:p>
          <a:p>
            <a:r>
              <a:rPr lang="en-IE" baseline="0" dirty="0" smtClean="0"/>
              <a:t>The vast majority of molecules are very small objects, so they cannot be seen with our naked eyes. But, have you ever wondered whether it is possible to actually see a molecule and the individual atoms that constitute it? For instance, you could ask whether a microscope can be used to see molecules.</a:t>
            </a:r>
          </a:p>
          <a:p>
            <a:endParaRPr lang="en-IE" baseline="0" dirty="0" smtClean="0"/>
          </a:p>
          <a:p>
            <a:r>
              <a:rPr lang="en-IE" baseline="0" dirty="0" smtClean="0"/>
              <a:t>In order to answer that question it is useful to think about the size of a typical molecule. For instance, take aspirin, a chemical compound we are familiar with; many chemical compounds we use everyday for medical purposes, in food or in cleaning products, have a size similar to that of aspirin. </a:t>
            </a:r>
          </a:p>
          <a:p>
            <a:endParaRPr lang="en-IE" baseline="0" dirty="0" smtClean="0"/>
          </a:p>
          <a:p>
            <a:r>
              <a:rPr lang="en-IE" baseline="0" dirty="0" smtClean="0"/>
              <a:t>The picture in this slide shows the way in which atoms are connected, or bonded, in the aspirin molecule: spheres represent atoms and sticks represent bonds. The grey atoms are carbon, the red ones oxygen and the white ones are hydrogen. If you were able to measure the length and width of aspirin you would find that they are both smaller than 1 nm. 1 nm is equivalent to 1 billionth of a metre!! You need to divide 1 m by a thousand three times in order to obtain 1 nm. A very small quantity!</a:t>
            </a:r>
          </a:p>
          <a:p>
            <a:r>
              <a:rPr lang="en-IE" baseline="0" dirty="0" smtClean="0"/>
              <a:t>To put things into perspective, a cell is typically longer than 1 um, more than 1000 times the length of an aspirin molecule. If you think about the typical size of an aspirin tablet, the diameter of a tablet is more than 5 million times the length of this molecule.</a:t>
            </a:r>
          </a:p>
          <a:p>
            <a:endParaRPr lang="en-IE" baseline="0" dirty="0" smtClean="0"/>
          </a:p>
        </p:txBody>
      </p:sp>
      <p:sp>
        <p:nvSpPr>
          <p:cNvPr id="4" name="Slide Number Placeholder 3"/>
          <p:cNvSpPr>
            <a:spLocks noGrp="1"/>
          </p:cNvSpPr>
          <p:nvPr>
            <p:ph type="sldNum" sz="quarter" idx="10"/>
          </p:nvPr>
        </p:nvSpPr>
        <p:spPr/>
        <p:txBody>
          <a:bodyPr/>
          <a:lstStyle/>
          <a:p>
            <a:fld id="{3A7F4254-0BF3-43B9-B836-1C97D0B37C63}" type="slidenum">
              <a:rPr lang="en-IE" smtClean="0"/>
              <a:pPr/>
              <a:t>3</a:t>
            </a:fld>
            <a:endParaRPr lang="en-IE"/>
          </a:p>
        </p:txBody>
      </p:sp>
    </p:spTree>
    <p:extLst>
      <p:ext uri="{BB962C8B-B14F-4D97-AF65-F5344CB8AC3E}">
        <p14:creationId xmlns:p14="http://schemas.microsoft.com/office/powerpoint/2010/main" val="2282393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Optical microscopes are excellent for</a:t>
            </a:r>
            <a:r>
              <a:rPr lang="en-IE" baseline="0" dirty="0" smtClean="0"/>
              <a:t> looking at cells, they have enough resolution power to see individual objects that are 1 </a:t>
            </a:r>
            <a:r>
              <a:rPr lang="en-IE" baseline="0" dirty="0" smtClean="0">
                <a:latin typeface="Symbol" panose="05050102010706020507" pitchFamily="18" charset="2"/>
              </a:rPr>
              <a:t>micrometre</a:t>
            </a:r>
            <a:r>
              <a:rPr lang="en-IE" baseline="0" dirty="0" smtClean="0"/>
              <a:t> in size. But molecules are much smaller than a cell, approximately 1000 times smaller! Optical microscopes do not have sufficient resolution power to image individual molecules.</a:t>
            </a:r>
          </a:p>
          <a:p>
            <a:endParaRPr lang="en-IE" baseline="0" dirty="0" smtClean="0"/>
          </a:p>
          <a:p>
            <a:r>
              <a:rPr lang="en-IE" baseline="0" dirty="0" smtClean="0"/>
              <a:t>However, there is one type of microscope called the Scanning Tunnelling Microscope, (called STM for short), which is capable of imaging individual molecules. This microscope was invented in 1986 and it became so important that its inventors were awarded the Nobel prize. STM microscopes are capable of visualizing molecules when they are lying, or more appropriately, adsorbed on a very flat surface. </a:t>
            </a:r>
          </a:p>
          <a:p>
            <a:endParaRPr lang="en-IE" baseline="0" dirty="0" smtClean="0"/>
          </a:p>
          <a:p>
            <a:r>
              <a:rPr lang="en-IE" baseline="0" dirty="0" smtClean="0"/>
              <a:t>The figure at the bottom right shows an example of an STM image in which you can clearly identify the hexagonal rings made by carbon atoms in a layer of </a:t>
            </a:r>
            <a:r>
              <a:rPr lang="en-IE" baseline="0" dirty="0" err="1" smtClean="0"/>
              <a:t>graphene</a:t>
            </a:r>
            <a:r>
              <a:rPr lang="en-IE" baseline="0" dirty="0" smtClean="0"/>
              <a:t>, a molecule that possesses similar rings to the one you saw in aspirin in our previous slide. The areas where you find bonds and atoms appear brighter than the background and it is possible in this way to study structure of the molecule and the way in which its atoms are bonded together and bonding directly.</a:t>
            </a:r>
            <a:endParaRPr lang="en-IE" dirty="0"/>
          </a:p>
        </p:txBody>
      </p:sp>
      <p:sp>
        <p:nvSpPr>
          <p:cNvPr id="4" name="Slide Number Placeholder 3"/>
          <p:cNvSpPr>
            <a:spLocks noGrp="1"/>
          </p:cNvSpPr>
          <p:nvPr>
            <p:ph type="sldNum" sz="quarter" idx="10"/>
          </p:nvPr>
        </p:nvSpPr>
        <p:spPr/>
        <p:txBody>
          <a:bodyPr/>
          <a:lstStyle/>
          <a:p>
            <a:fld id="{3A7F4254-0BF3-43B9-B836-1C97D0B37C63}" type="slidenum">
              <a:rPr lang="en-IE" smtClean="0"/>
              <a:pPr/>
              <a:t>4</a:t>
            </a:fld>
            <a:endParaRPr lang="en-IE"/>
          </a:p>
        </p:txBody>
      </p:sp>
    </p:spTree>
    <p:extLst>
      <p:ext uri="{BB962C8B-B14F-4D97-AF65-F5344CB8AC3E}">
        <p14:creationId xmlns:p14="http://schemas.microsoft.com/office/powerpoint/2010/main" val="4009419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So how does an STM work? How does it achieve such high resolution power?</a:t>
            </a:r>
          </a:p>
          <a:p>
            <a:endParaRPr lang="en-IE" dirty="0" smtClean="0"/>
          </a:p>
          <a:p>
            <a:r>
              <a:rPr lang="en-IE" dirty="0" smtClean="0"/>
              <a:t>An STM</a:t>
            </a:r>
            <a:r>
              <a:rPr lang="en-IE" baseline="0" dirty="0" smtClean="0"/>
              <a:t> microscope does not use light in order to image objects, as is the case with regular optical microscopes. It uses instead very small electrical currents that pass between the sample surface and a very sharp metallic tip, or probe. The tip is the secret of the high resolution achieved with STM: the STM tip is so sharp that ideally it should have only one atom at its end!!</a:t>
            </a:r>
          </a:p>
          <a:p>
            <a:endParaRPr lang="en-IE" baseline="0" dirty="0" smtClean="0"/>
          </a:p>
          <a:p>
            <a:r>
              <a:rPr lang="en-IE" baseline="0" dirty="0" smtClean="0"/>
              <a:t>When imaging a surface with an STM, the tip is held in very close proximity to the surface, usually within 1 nm. This means that the tip is very, very, close to the surface, but never actually touches it. A small voltage difference is applied between the tip and the sample allowing a very small current called a tunnelling current to pass. The tunnelling current is a quantum phenomenon and can be observed only over very small distances, such as that of the tip-sample gap, and for very small objects, such as electrons. </a:t>
            </a:r>
          </a:p>
          <a:p>
            <a:endParaRPr lang="en-IE" baseline="0" dirty="0" smtClean="0"/>
          </a:p>
          <a:p>
            <a:r>
              <a:rPr lang="en-IE" baseline="0" dirty="0" smtClean="0"/>
              <a:t>Given a certain voltage difference and a constant distance from tip to surface, the higher the number of electrons at a given surface point, the higher the tunnelling current you measure. So, if we were able to scan the tip over a surface while keeping a constant separation from it we would observe higher tunnelling currents over those regions of a surface that are richer in electrons. This is shown in the figure below for an ideal flat surface on which three atoms have been placed. As the tip moves parallel to the surface, the current measured through the ammeter (indicated with A in the figure) increases when the tip goes over an electron-rich atom. </a:t>
            </a:r>
          </a:p>
          <a:p>
            <a:endParaRPr lang="en-IE" baseline="0" dirty="0" smtClean="0"/>
          </a:p>
          <a:p>
            <a:r>
              <a:rPr lang="en-IE" baseline="0" dirty="0" smtClean="0"/>
              <a:t>Using this approach you could obtain a 2D image of the surface by moving the tip in a raster scan, that is, over the length and the width of the surface while recording the tunnelling current at every point. The value of tunnelling current at each position, or at each pixel in the image, can then be used to reconstruct a map of how electrons are distributed at the surface and in turn of how atoms are arranged.</a:t>
            </a:r>
          </a:p>
          <a:p>
            <a:endParaRPr lang="en-IE" baseline="0" dirty="0" smtClean="0"/>
          </a:p>
          <a:p>
            <a:r>
              <a:rPr lang="en-IE" baseline="0" dirty="0" smtClean="0"/>
              <a:t>If you are able to image where atoms are positioned on a surface, you can imagine that it is also possible to image a molecule. Molecules are made of an arrangement of atoms interconnected by bonds. Interestingly, using STM you can image the location of the bonding electrons, those electrons that the atoms of a molecule share in order to keep its structure together. </a:t>
            </a:r>
            <a:endParaRPr lang="en-IE" dirty="0"/>
          </a:p>
        </p:txBody>
      </p:sp>
      <p:sp>
        <p:nvSpPr>
          <p:cNvPr id="4" name="Slide Number Placeholder 3"/>
          <p:cNvSpPr>
            <a:spLocks noGrp="1"/>
          </p:cNvSpPr>
          <p:nvPr>
            <p:ph type="sldNum" sz="quarter" idx="10"/>
          </p:nvPr>
        </p:nvSpPr>
        <p:spPr/>
        <p:txBody>
          <a:bodyPr/>
          <a:lstStyle/>
          <a:p>
            <a:fld id="{3A7F4254-0BF3-43B9-B836-1C97D0B37C63}" type="slidenum">
              <a:rPr lang="en-IE" smtClean="0"/>
              <a:pPr/>
              <a:t>5</a:t>
            </a:fld>
            <a:endParaRPr lang="en-IE"/>
          </a:p>
        </p:txBody>
      </p:sp>
    </p:spTree>
    <p:extLst>
      <p:ext uri="{BB962C8B-B14F-4D97-AF65-F5344CB8AC3E}">
        <p14:creationId xmlns:p14="http://schemas.microsoft.com/office/powerpoint/2010/main" val="2625292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E" dirty="0" smtClean="0"/>
              <a:t>In</a:t>
            </a:r>
            <a:r>
              <a:rPr lang="en-IE" baseline="0" dirty="0" smtClean="0"/>
              <a:t> order to achieve high resolution with an STM, however, it is important that the tip is as sharp as possible. Making a tip is almost an art form!</a:t>
            </a:r>
          </a:p>
          <a:p>
            <a:r>
              <a:rPr lang="en-IE" baseline="0" dirty="0" smtClean="0"/>
              <a:t>The figure at the top right shows an image of a good STM tip taken with a very powerful microscope, showing its tapered end.</a:t>
            </a:r>
          </a:p>
          <a:p>
            <a:endParaRPr lang="en-IE" baseline="0" dirty="0" smtClean="0"/>
          </a:p>
          <a:p>
            <a:r>
              <a:rPr lang="en-IE" baseline="0" dirty="0" smtClean="0"/>
              <a:t>The images at the bottom are real STM images of surfaces obtained at IBM, where the STM was invented. The intensity of the image, and the height above the surface plane is higher where higher currents were measured through the tip. The images have been coloured in order to facilitate viewing.</a:t>
            </a:r>
          </a:p>
          <a:p>
            <a:endParaRPr lang="en-IE" baseline="0" dirty="0" smtClean="0"/>
          </a:p>
          <a:p>
            <a:r>
              <a:rPr lang="en-IE" baseline="0" dirty="0" smtClean="0"/>
              <a:t>The image on the bottom left shows the arrangement of isolated atoms of Xenon on a Nickel surface. Xenon is a noble gas and does not like to form bonds, so, these atoms stay isolated on the surface. </a:t>
            </a:r>
            <a:r>
              <a:rPr lang="en-IE" baseline="0" dirty="0" err="1" smtClean="0"/>
              <a:t>Cesium</a:t>
            </a:r>
            <a:r>
              <a:rPr lang="en-IE" baseline="0" dirty="0" smtClean="0"/>
              <a:t> and iodine react together to form an ionic compound, so, in the middle figure, you can see that the atoms are clustering together when placed on a copper surface. The atoms appear as yellow “bumps” in the image. Finally, in the bottom right image you can see carbon monoxide molecules on a platinum surface; the researcher who was taking this image had a bit of fun arranging the molecules in order to make a cartoon of a man!!</a:t>
            </a:r>
            <a:endParaRPr lang="en-US" dirty="0"/>
          </a:p>
        </p:txBody>
      </p:sp>
      <p:sp>
        <p:nvSpPr>
          <p:cNvPr id="4" name="Slide Number Placeholder 3"/>
          <p:cNvSpPr>
            <a:spLocks noGrp="1"/>
          </p:cNvSpPr>
          <p:nvPr>
            <p:ph type="sldNum" sz="quarter" idx="10"/>
          </p:nvPr>
        </p:nvSpPr>
        <p:spPr/>
        <p:txBody>
          <a:bodyPr/>
          <a:lstStyle/>
          <a:p>
            <a:fld id="{3A7F4254-0BF3-43B9-B836-1C97D0B37C63}" type="slidenum">
              <a:rPr lang="en-IE" smtClean="0"/>
              <a:pPr/>
              <a:t>6</a:t>
            </a:fld>
            <a:endParaRPr lang="en-I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A7F4254-0BF3-43B9-B836-1C97D0B37C63}" type="slidenum">
              <a:rPr lang="en-IE" smtClean="0"/>
              <a:pPr/>
              <a:t>9</a:t>
            </a:fld>
            <a:endParaRPr lang="en-I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3A7F4254-0BF3-43B9-B836-1C97D0B37C63}" type="slidenum">
              <a:rPr lang="en-IE" smtClean="0"/>
              <a:pPr/>
              <a:t>15</a:t>
            </a:fld>
            <a:endParaRPr lang="en-IE"/>
          </a:p>
        </p:txBody>
      </p:sp>
    </p:spTree>
    <p:extLst>
      <p:ext uri="{BB962C8B-B14F-4D97-AF65-F5344CB8AC3E}">
        <p14:creationId xmlns:p14="http://schemas.microsoft.com/office/powerpoint/2010/main" val="1798621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3457570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1101611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2607306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1035194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764227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546160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2242171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2005626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2892873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4140689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C2BB37-FBFA-4306-90F6-4067CFB16ACC}" type="datetimeFigureOut">
              <a:rPr lang="en-IE" smtClean="0"/>
              <a:pPr/>
              <a:t>12/03/2014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DE5715C4-DDD1-4D69-AFC0-75668523BBEB}" type="slidenum">
              <a:rPr lang="en-IE" smtClean="0"/>
              <a:pPr/>
              <a:t>‹#›</a:t>
            </a:fld>
            <a:endParaRPr lang="en-IE"/>
          </a:p>
        </p:txBody>
      </p:sp>
    </p:spTree>
    <p:extLst>
      <p:ext uri="{BB962C8B-B14F-4D97-AF65-F5344CB8AC3E}">
        <p14:creationId xmlns:p14="http://schemas.microsoft.com/office/powerpoint/2010/main" val="3665206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C2BB37-FBFA-4306-90F6-4067CFB16ACC}" type="datetimeFigureOut">
              <a:rPr lang="en-IE" smtClean="0"/>
              <a:pPr/>
              <a:t>12/03/2014</a:t>
            </a:fld>
            <a:endParaRPr lang="en-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5715C4-DDD1-4D69-AFC0-75668523BBEB}" type="slidenum">
              <a:rPr lang="en-IE" smtClean="0"/>
              <a:pPr/>
              <a:t>‹#›</a:t>
            </a:fld>
            <a:endParaRPr lang="en-IE"/>
          </a:p>
        </p:txBody>
      </p:sp>
    </p:spTree>
    <p:extLst>
      <p:ext uri="{BB962C8B-B14F-4D97-AF65-F5344CB8AC3E}">
        <p14:creationId xmlns:p14="http://schemas.microsoft.com/office/powerpoint/2010/main" val="3371766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STM_ActivitySheet.doc" TargetMode="External"/><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hyperlink" Target="STM_ActivitySheet.doc"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slide" Target="slide2.xml"/></Relationships>
</file>

<file path=ppt/slides/_rels/slide16.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18.wmf"/><Relationship Id="rId7" Type="http://schemas.openxmlformats.org/officeDocument/2006/relationships/image" Target="../media/image22.wmf"/><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21.wmf"/><Relationship Id="rId5" Type="http://schemas.openxmlformats.org/officeDocument/2006/relationships/image" Target="../media/image20.wmf"/><Relationship Id="rId4" Type="http://schemas.openxmlformats.org/officeDocument/2006/relationships/image" Target="../media/image19.wmf"/></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slide" Target="slide2.xm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8.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17.xml"/><Relationship Id="rId5" Type="http://schemas.openxmlformats.org/officeDocument/2006/relationships/slide" Target="slide12.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slide" Target="slide2.xml"/><Relationship Id="rId5" Type="http://schemas.openxmlformats.org/officeDocument/2006/relationships/image" Target="../media/image1.gif"/><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xml"/><Relationship Id="rId7" Type="http://schemas.openxmlformats.org/officeDocument/2006/relationships/slide" Target="slide2.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4.gif"/><Relationship Id="rId5" Type="http://schemas.openxmlformats.org/officeDocument/2006/relationships/image" Target="../media/image3.jpe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2.png"/><Relationship Id="rId5" Type="http://schemas.openxmlformats.org/officeDocument/2006/relationships/slide" Target="slide2.xml"/><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8.tiff"/><Relationship Id="rId3" Type="http://schemas.openxmlformats.org/officeDocument/2006/relationships/slideLayout" Target="../slideLayouts/slideLayout2.xml"/><Relationship Id="rId7" Type="http://schemas.openxmlformats.org/officeDocument/2006/relationships/image" Target="../media/image7.tiff"/><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jpeg"/><Relationship Id="rId5" Type="http://schemas.openxmlformats.org/officeDocument/2006/relationships/image" Target="../media/image5.tiff"/><Relationship Id="rId10" Type="http://schemas.openxmlformats.org/officeDocument/2006/relationships/image" Target="../media/image2.png"/><Relationship Id="rId4" Type="http://schemas.openxmlformats.org/officeDocument/2006/relationships/notesSlide" Target="../notesSlides/notesSlide5.xml"/><Relationship Id="rId9"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2P3WfQasISE&amp;hd=1" TargetMode="Externa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6856" y="142852"/>
            <a:ext cx="8229600" cy="6218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b="1" dirty="0" smtClean="0">
                <a:latin typeface="+mj-lt"/>
                <a:ea typeface="+mj-ea"/>
                <a:cs typeface="+mj-cs"/>
              </a:rPr>
              <a:t>Scanning </a:t>
            </a:r>
            <a:r>
              <a:rPr lang="en-US" sz="2800" b="1" dirty="0" err="1" smtClean="0">
                <a:latin typeface="+mj-lt"/>
                <a:ea typeface="+mj-ea"/>
                <a:cs typeface="+mj-cs"/>
              </a:rPr>
              <a:t>Tunnelling</a:t>
            </a:r>
            <a:r>
              <a:rPr lang="en-US" sz="2800" b="1" dirty="0" smtClean="0">
                <a:latin typeface="+mj-lt"/>
                <a:ea typeface="+mj-ea"/>
                <a:cs typeface="+mj-cs"/>
              </a:rPr>
              <a:t> Microscope on a Gigantic Scale</a:t>
            </a:r>
            <a:endParaRPr kumimoji="0" lang="en-IE" sz="2800" b="1" i="0" u="none" strike="noStrike" kern="1200" cap="none" spc="0" normalizeH="0" baseline="0" noProof="0" dirty="0">
              <a:ln>
                <a:noFill/>
              </a:ln>
              <a:effectLst/>
              <a:uLnTx/>
              <a:uFillTx/>
              <a:latin typeface="+mj-lt"/>
              <a:ea typeface="+mj-ea"/>
              <a:cs typeface="+mj-cs"/>
            </a:endParaRPr>
          </a:p>
        </p:txBody>
      </p:sp>
      <p:sp>
        <p:nvSpPr>
          <p:cNvPr id="5" name="Rectangle 4"/>
          <p:cNvSpPr/>
          <p:nvPr/>
        </p:nvSpPr>
        <p:spPr>
          <a:xfrm>
            <a:off x="411480" y="3710216"/>
            <a:ext cx="8333556" cy="2585323"/>
          </a:xfrm>
          <a:prstGeom prst="rect">
            <a:avLst/>
          </a:prstGeom>
        </p:spPr>
        <p:txBody>
          <a:bodyPr wrap="square">
            <a:spAutoFit/>
          </a:bodyPr>
          <a:lstStyle/>
          <a:p>
            <a:pPr algn="just"/>
            <a:r>
              <a:rPr lang="en-IE" b="1" dirty="0" smtClean="0">
                <a:solidFill>
                  <a:srgbClr val="0066FF"/>
                </a:solidFill>
              </a:rPr>
              <a:t>Summary and Aims</a:t>
            </a:r>
          </a:p>
          <a:p>
            <a:pPr algn="just"/>
            <a:r>
              <a:rPr lang="en-IE" dirty="0" smtClean="0"/>
              <a:t>Is </a:t>
            </a:r>
            <a:r>
              <a:rPr lang="en-IE" dirty="0"/>
              <a:t>it possible to “see” </a:t>
            </a:r>
            <a:r>
              <a:rPr lang="en-IE" dirty="0" smtClean="0"/>
              <a:t>molecules? </a:t>
            </a:r>
            <a:r>
              <a:rPr lang="en-IE" dirty="0"/>
              <a:t>How do scientists “see” in the </a:t>
            </a:r>
            <a:r>
              <a:rPr lang="en-IE" dirty="0" err="1"/>
              <a:t>nanoworld</a:t>
            </a:r>
            <a:r>
              <a:rPr lang="en-IE" dirty="0"/>
              <a:t>? </a:t>
            </a:r>
          </a:p>
          <a:p>
            <a:pPr algn="just"/>
            <a:r>
              <a:rPr lang="en-IE" dirty="0"/>
              <a:t>Scanning </a:t>
            </a:r>
            <a:r>
              <a:rPr lang="en-IE" dirty="0" smtClean="0"/>
              <a:t>Tunnelling </a:t>
            </a:r>
            <a:r>
              <a:rPr lang="en-IE" dirty="0"/>
              <a:t>Microscopy (STM) is </a:t>
            </a:r>
            <a:r>
              <a:rPr lang="en-IE" dirty="0" smtClean="0"/>
              <a:t>a type of microscopy that can be used </a:t>
            </a:r>
            <a:r>
              <a:rPr lang="en-IE" dirty="0"/>
              <a:t>to investigate </a:t>
            </a:r>
            <a:r>
              <a:rPr lang="en-IE" dirty="0" smtClean="0"/>
              <a:t>molecules deposited on solid surfaces. Through this experiment students </a:t>
            </a:r>
            <a:r>
              <a:rPr lang="en-IE" dirty="0"/>
              <a:t>will understand the fundamentals of how </a:t>
            </a:r>
            <a:r>
              <a:rPr lang="en-IE" dirty="0" smtClean="0"/>
              <a:t>STM </a:t>
            </a:r>
            <a:r>
              <a:rPr lang="en-IE" dirty="0"/>
              <a:t>works and </a:t>
            </a:r>
            <a:r>
              <a:rPr lang="en-IE" dirty="0" smtClean="0"/>
              <a:t>how </a:t>
            </a:r>
            <a:r>
              <a:rPr lang="en-IE" dirty="0"/>
              <a:t>it </a:t>
            </a:r>
            <a:r>
              <a:rPr lang="en-IE" dirty="0" smtClean="0"/>
              <a:t>can be used to determine </a:t>
            </a:r>
            <a:r>
              <a:rPr lang="en-IE" dirty="0"/>
              <a:t>the structure of a molecule lying on </a:t>
            </a:r>
            <a:r>
              <a:rPr lang="en-IE" dirty="0" smtClean="0"/>
              <a:t>a surface. </a:t>
            </a:r>
            <a:r>
              <a:rPr lang="en-IE" dirty="0"/>
              <a:t>The experiment </a:t>
            </a:r>
            <a:r>
              <a:rPr lang="en-IE" dirty="0" smtClean="0"/>
              <a:t>setup is </a:t>
            </a:r>
            <a:r>
              <a:rPr lang="en-IE" dirty="0"/>
              <a:t>a friendly competition to see </a:t>
            </a:r>
            <a:r>
              <a:rPr lang="en-IE" dirty="0" smtClean="0"/>
              <a:t>which </a:t>
            </a:r>
            <a:r>
              <a:rPr lang="en-IE" dirty="0"/>
              <a:t>student team is </a:t>
            </a:r>
            <a:r>
              <a:rPr lang="en-IE" dirty="0" smtClean="0"/>
              <a:t>the </a:t>
            </a:r>
            <a:r>
              <a:rPr lang="en-IE" dirty="0"/>
              <a:t>first to discover </a:t>
            </a:r>
            <a:r>
              <a:rPr lang="en-IE" dirty="0" smtClean="0"/>
              <a:t>their unique </a:t>
            </a:r>
            <a:r>
              <a:rPr lang="en-IE" dirty="0"/>
              <a:t>“hidden </a:t>
            </a:r>
            <a:r>
              <a:rPr lang="en-IE" dirty="0" smtClean="0"/>
              <a:t>molecule”.</a:t>
            </a:r>
            <a:endParaRPr lang="en-IE" dirty="0"/>
          </a:p>
          <a:p>
            <a:pPr algn="r"/>
            <a:r>
              <a:rPr lang="en-IE" dirty="0" smtClean="0"/>
              <a:t>Concept: </a:t>
            </a:r>
            <a:r>
              <a:rPr lang="en-IE" dirty="0"/>
              <a:t>Christian </a:t>
            </a:r>
            <a:r>
              <a:rPr lang="en-IE" dirty="0" err="1" smtClean="0"/>
              <a:t>Wirtz</a:t>
            </a:r>
            <a:r>
              <a:rPr lang="en-IE" dirty="0"/>
              <a:t> </a:t>
            </a:r>
            <a:r>
              <a:rPr lang="en-IE" dirty="0" smtClean="0"/>
              <a:t>in 2012</a:t>
            </a:r>
          </a:p>
        </p:txBody>
      </p:sp>
    </p:spTree>
    <p:extLst>
      <p:ext uri="{BB962C8B-B14F-4D97-AF65-F5344CB8AC3E}">
        <p14:creationId xmlns:p14="http://schemas.microsoft.com/office/powerpoint/2010/main" val="23269324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3" y="242224"/>
            <a:ext cx="8174039" cy="6463308"/>
          </a:xfrm>
          <a:prstGeom prst="rect">
            <a:avLst/>
          </a:prstGeom>
        </p:spPr>
        <p:txBody>
          <a:bodyPr wrap="square">
            <a:spAutoFit/>
          </a:bodyPr>
          <a:lstStyle/>
          <a:p>
            <a:r>
              <a:rPr lang="en-IE" b="1" dirty="0" smtClean="0">
                <a:solidFill>
                  <a:srgbClr val="0066FF"/>
                </a:solidFill>
              </a:rPr>
              <a:t>Lab Activity - Student Instructions</a:t>
            </a:r>
            <a:endParaRPr lang="en-IE" dirty="0" smtClean="0">
              <a:solidFill>
                <a:srgbClr val="0066FF"/>
              </a:solidFill>
            </a:endParaRPr>
          </a:p>
          <a:p>
            <a:endParaRPr lang="en-IE" dirty="0"/>
          </a:p>
          <a:p>
            <a:r>
              <a:rPr lang="en-IE" dirty="0" smtClean="0"/>
              <a:t>Obtain from your teacher a digital </a:t>
            </a:r>
            <a:r>
              <a:rPr lang="en-IE" dirty="0" err="1" smtClean="0"/>
              <a:t>multimetre</a:t>
            </a:r>
            <a:r>
              <a:rPr lang="en-IE" dirty="0" smtClean="0"/>
              <a:t>, a copper plate with a contact array and a copy of the activity </a:t>
            </a:r>
            <a:r>
              <a:rPr lang="en-IE" dirty="0" smtClean="0">
                <a:hlinkClick r:id="rId2" action="ppaction://hlinkfile"/>
              </a:rPr>
              <a:t>sheet</a:t>
            </a:r>
            <a:r>
              <a:rPr lang="en-IE" dirty="0" smtClean="0"/>
              <a:t>.</a:t>
            </a:r>
          </a:p>
          <a:p>
            <a:endParaRPr lang="en-IE" dirty="0" smtClean="0"/>
          </a:p>
          <a:p>
            <a:r>
              <a:rPr lang="en-IE" dirty="0" smtClean="0"/>
              <a:t>Turn on the </a:t>
            </a:r>
            <a:r>
              <a:rPr lang="en-IE" dirty="0" err="1" smtClean="0"/>
              <a:t>multimetre</a:t>
            </a:r>
            <a:r>
              <a:rPr lang="en-IE" dirty="0" smtClean="0"/>
              <a:t> and set it to measure resistance (indicated with the symbol </a:t>
            </a:r>
            <a:r>
              <a:rPr lang="el-GR" dirty="0" smtClean="0"/>
              <a:t>Ω</a:t>
            </a:r>
            <a:r>
              <a:rPr lang="en-IE" dirty="0" smtClean="0"/>
              <a:t>); a scale of 200 k</a:t>
            </a:r>
            <a:r>
              <a:rPr lang="el-GR" dirty="0" smtClean="0"/>
              <a:t>Ω</a:t>
            </a:r>
            <a:r>
              <a:rPr lang="en-IE" dirty="0" smtClean="0"/>
              <a:t> should be fine</a:t>
            </a:r>
            <a:r>
              <a:rPr lang="en-IE" dirty="0"/>
              <a:t>. Identify the main rectangular contact pad on the copper plate.</a:t>
            </a:r>
          </a:p>
          <a:p>
            <a:endParaRPr lang="en-IE" dirty="0" smtClean="0"/>
          </a:p>
          <a:p>
            <a:endParaRPr lang="en-IE" dirty="0"/>
          </a:p>
          <a:p>
            <a:endParaRPr lang="en-IE" dirty="0" smtClean="0"/>
          </a:p>
          <a:p>
            <a:endParaRPr lang="en-IE" dirty="0"/>
          </a:p>
          <a:p>
            <a:endParaRPr lang="en-IE" dirty="0" smtClean="0"/>
          </a:p>
          <a:p>
            <a:endParaRPr lang="en-IE" dirty="0"/>
          </a:p>
          <a:p>
            <a:endParaRPr lang="en-IE" dirty="0" smtClean="0"/>
          </a:p>
          <a:p>
            <a:endParaRPr lang="en-IE" dirty="0"/>
          </a:p>
          <a:p>
            <a:endParaRPr lang="en-IE" dirty="0" smtClean="0"/>
          </a:p>
          <a:p>
            <a:endParaRPr lang="en-IE" dirty="0"/>
          </a:p>
          <a:p>
            <a:r>
              <a:rPr lang="en-GB" dirty="0" smtClean="0"/>
              <a:t>Using </a:t>
            </a:r>
            <a:r>
              <a:rPr lang="en-GB" dirty="0"/>
              <a:t>one of the </a:t>
            </a:r>
            <a:r>
              <a:rPr lang="en-GB" dirty="0" err="1" smtClean="0"/>
              <a:t>multimetre</a:t>
            </a:r>
            <a:r>
              <a:rPr lang="en-GB" dirty="0" smtClean="0"/>
              <a:t> leads (black or red), touch the </a:t>
            </a:r>
            <a:r>
              <a:rPr lang="en-GB" dirty="0"/>
              <a:t>main contact pad (A). While keeping </a:t>
            </a:r>
            <a:r>
              <a:rPr lang="en-GB" dirty="0" smtClean="0"/>
              <a:t>this lead </a:t>
            </a:r>
            <a:r>
              <a:rPr lang="en-GB" dirty="0"/>
              <a:t>on the main contact pad, </a:t>
            </a:r>
            <a:r>
              <a:rPr lang="en-GB" dirty="0" smtClean="0"/>
              <a:t>touch each of the silver dots one-by-one, with the other lead. You are going to ‘scan’ the entire </a:t>
            </a:r>
            <a:r>
              <a:rPr lang="en-GB" dirty="0"/>
              <a:t>the square array of silver </a:t>
            </a:r>
            <a:r>
              <a:rPr lang="en-GB" dirty="0" smtClean="0"/>
              <a:t>contacts or pixels. For each silver pixel, read and record the </a:t>
            </a:r>
            <a:r>
              <a:rPr lang="en-GB" dirty="0"/>
              <a:t>resistance </a:t>
            </a:r>
            <a:r>
              <a:rPr lang="en-GB" dirty="0" smtClean="0"/>
              <a:t> value on </a:t>
            </a:r>
            <a:r>
              <a:rPr lang="en-GB" dirty="0"/>
              <a:t>the </a:t>
            </a:r>
            <a:r>
              <a:rPr lang="en-GB" dirty="0" err="1" smtClean="0"/>
              <a:t>multimetre</a:t>
            </a:r>
            <a:r>
              <a:rPr lang="en-GB" dirty="0" smtClean="0"/>
              <a:t> screen. </a:t>
            </a:r>
            <a:endParaRPr lang="en-IE"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4077" y="2594183"/>
            <a:ext cx="2994409" cy="2245807"/>
          </a:xfrm>
          <a:prstGeom prst="rect">
            <a:avLst/>
          </a:prstGeom>
        </p:spPr>
      </p:pic>
      <p:cxnSp>
        <p:nvCxnSpPr>
          <p:cNvPr id="121" name="Straight Arrow Connector 120"/>
          <p:cNvCxnSpPr/>
          <p:nvPr/>
        </p:nvCxnSpPr>
        <p:spPr>
          <a:xfrm>
            <a:off x="3994372" y="3348870"/>
            <a:ext cx="1065125" cy="9713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3631772" y="3164204"/>
            <a:ext cx="362600" cy="369332"/>
          </a:xfrm>
          <a:prstGeom prst="rect">
            <a:avLst/>
          </a:prstGeom>
          <a:noFill/>
        </p:spPr>
        <p:txBody>
          <a:bodyPr wrap="none" rtlCol="0">
            <a:spAutoFit/>
          </a:bodyPr>
          <a:lstStyle/>
          <a:p>
            <a:r>
              <a:rPr lang="en-IE" b="1" dirty="0" smtClean="0">
                <a:latin typeface="Symbol" panose="05050102010706020507" pitchFamily="18" charset="2"/>
              </a:rPr>
              <a:t>W</a:t>
            </a:r>
            <a:endParaRPr lang="en-IE" b="1" dirty="0">
              <a:latin typeface="Symbol" panose="05050102010706020507" pitchFamily="18" charset="2"/>
            </a:endParaRPr>
          </a:p>
        </p:txBody>
      </p:sp>
      <p:pic>
        <p:nvPicPr>
          <p:cNvPr id="124" name="Picture 123"/>
          <p:cNvPicPr>
            <a:picLocks noChangeAspect="1"/>
          </p:cNvPicPr>
          <p:nvPr/>
        </p:nvPicPr>
        <p:blipFill rotWithShape="1">
          <a:blip r:embed="rId4" cstate="print">
            <a:extLst>
              <a:ext uri="{28A0092B-C50C-407E-A947-70E740481C1C}">
                <a14:useLocalDpi xmlns:a14="http://schemas.microsoft.com/office/drawing/2010/main" val="0"/>
              </a:ext>
            </a:extLst>
          </a:blip>
          <a:srcRect l="46258"/>
          <a:stretch/>
        </p:blipFill>
        <p:spPr>
          <a:xfrm>
            <a:off x="1723145" y="2554220"/>
            <a:ext cx="1638216" cy="2286229"/>
          </a:xfrm>
          <a:prstGeom prst="rect">
            <a:avLst/>
          </a:prstGeom>
        </p:spPr>
      </p:pic>
      <p:sp>
        <p:nvSpPr>
          <p:cNvPr id="3" name="TextBox 2"/>
          <p:cNvSpPr txBox="1"/>
          <p:nvPr/>
        </p:nvSpPr>
        <p:spPr>
          <a:xfrm>
            <a:off x="678116" y="2933371"/>
            <a:ext cx="1045029" cy="1200329"/>
          </a:xfrm>
          <a:prstGeom prst="rect">
            <a:avLst/>
          </a:prstGeom>
          <a:noFill/>
        </p:spPr>
        <p:txBody>
          <a:bodyPr wrap="square" rtlCol="0">
            <a:spAutoFit/>
          </a:bodyPr>
          <a:lstStyle/>
          <a:p>
            <a:r>
              <a:rPr lang="en-IE" dirty="0" smtClean="0"/>
              <a:t>Copper plate main contact</a:t>
            </a:r>
            <a:endParaRPr lang="en-IE" dirty="0"/>
          </a:p>
        </p:txBody>
      </p:sp>
      <p:cxnSp>
        <p:nvCxnSpPr>
          <p:cNvPr id="125" name="Straight Arrow Connector 124"/>
          <p:cNvCxnSpPr/>
          <p:nvPr/>
        </p:nvCxnSpPr>
        <p:spPr>
          <a:xfrm>
            <a:off x="1041831" y="4133700"/>
            <a:ext cx="1249193" cy="40815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Rounded Rectangle 8">
            <a:hlinkClick r:id="rId5"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spTree>
    <p:extLst>
      <p:ext uri="{BB962C8B-B14F-4D97-AF65-F5344CB8AC3E}">
        <p14:creationId xmlns:p14="http://schemas.microsoft.com/office/powerpoint/2010/main" val="8314928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362800"/>
            <a:ext cx="7189300" cy="1477328"/>
          </a:xfrm>
          <a:prstGeom prst="rect">
            <a:avLst/>
          </a:prstGeom>
        </p:spPr>
        <p:txBody>
          <a:bodyPr wrap="square">
            <a:spAutoFit/>
          </a:bodyPr>
          <a:lstStyle/>
          <a:p>
            <a:r>
              <a:rPr lang="en-IE" b="1" dirty="0" smtClean="0">
                <a:solidFill>
                  <a:srgbClr val="0066FF"/>
                </a:solidFill>
              </a:rPr>
              <a:t>Student Instructions - Identify </a:t>
            </a:r>
            <a:r>
              <a:rPr lang="en-IE" b="1" dirty="0">
                <a:solidFill>
                  <a:srgbClr val="0066FF"/>
                </a:solidFill>
              </a:rPr>
              <a:t>the pattern hidden below the contacts:</a:t>
            </a:r>
          </a:p>
          <a:p>
            <a:endParaRPr lang="en-IE" dirty="0"/>
          </a:p>
          <a:p>
            <a:r>
              <a:rPr lang="en-IE" dirty="0" smtClean="0"/>
              <a:t>Record the resistance values at each array pixel on the grid reported on your activity sheet.</a:t>
            </a:r>
          </a:p>
          <a:p>
            <a:endParaRPr lang="en-IE" dirty="0"/>
          </a:p>
        </p:txBody>
      </p:sp>
      <p:graphicFrame>
        <p:nvGraphicFramePr>
          <p:cNvPr id="5" name="Table 4"/>
          <p:cNvGraphicFramePr>
            <a:graphicFrameLocks noGrp="1"/>
          </p:cNvGraphicFramePr>
          <p:nvPr>
            <p:extLst>
              <p:ext uri="{D42A27DB-BD31-4B8C-83A1-F6EECF244321}">
                <p14:modId xmlns:p14="http://schemas.microsoft.com/office/powerpoint/2010/main" val="932138092"/>
              </p:ext>
            </p:extLst>
          </p:nvPr>
        </p:nvGraphicFramePr>
        <p:xfrm>
          <a:off x="4727594" y="2176314"/>
          <a:ext cx="3901440" cy="3151505"/>
        </p:xfrm>
        <a:graphic>
          <a:graphicData uri="http://schemas.openxmlformats.org/drawingml/2006/table">
            <a:tbl>
              <a:tblPr firstRow="1" firstCol="1" bandRow="1">
                <a:tableStyleId>{5940675A-B579-460E-94D1-54222C63F5DA}</a:tableStyleId>
              </a:tblPr>
              <a:tblGrid>
                <a:gridCol w="487680"/>
                <a:gridCol w="487680"/>
                <a:gridCol w="487680"/>
                <a:gridCol w="487680"/>
                <a:gridCol w="487680"/>
                <a:gridCol w="487680"/>
                <a:gridCol w="487680"/>
                <a:gridCol w="487680"/>
              </a:tblGrid>
              <a:tr h="450215">
                <a:tc>
                  <a:txBody>
                    <a:bodyPr/>
                    <a:lstStyle/>
                    <a:p>
                      <a:pPr algn="just">
                        <a:spcAft>
                          <a:spcPts val="0"/>
                        </a:spcAft>
                      </a:pPr>
                      <a:r>
                        <a:rPr lang="en-GB" sz="1200" dirty="0">
                          <a:effectLst/>
                        </a:rPr>
                        <a:t> </a:t>
                      </a:r>
                      <a:endParaRPr lang="en-IE" sz="1200" dirty="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dirty="0">
                          <a:effectLst/>
                        </a:rPr>
                        <a:t> </a:t>
                      </a:r>
                      <a:endParaRPr lang="en-IE" sz="1200" dirty="0">
                        <a:effectLst/>
                        <a:latin typeface="Verdana"/>
                        <a:ea typeface="Times New Roman"/>
                        <a:cs typeface="Times New Roman"/>
                      </a:endParaRPr>
                    </a:p>
                  </a:txBody>
                  <a:tcPr marL="68580" marR="68580" marT="0" marB="0"/>
                </a:tc>
                <a:tc>
                  <a:txBody>
                    <a:bodyPr/>
                    <a:lstStyle/>
                    <a:p>
                      <a:pPr algn="just">
                        <a:spcAft>
                          <a:spcPts val="0"/>
                        </a:spcAft>
                      </a:pPr>
                      <a:r>
                        <a:rPr lang="en-GB" sz="1200" dirty="0">
                          <a:effectLst/>
                        </a:rPr>
                        <a:t> </a:t>
                      </a:r>
                      <a:endParaRPr lang="en-GB" sz="1200" dirty="0" smtClean="0">
                        <a:effectLst/>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GB" sz="1200" dirty="0" smtClean="0">
                          <a:effectLst/>
                          <a:latin typeface="Segoe Print" panose="02000600000000000000" pitchFamily="2" charset="0"/>
                        </a:rPr>
                        <a:t>0.2</a:t>
                      </a:r>
                      <a:endParaRPr lang="en-IE" sz="1200" dirty="0" smtClean="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r>
              <a:tr h="450215">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r>
              <a:tr h="450215">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dirty="0">
                          <a:effectLst/>
                        </a:rPr>
                        <a:t> </a:t>
                      </a:r>
                      <a:endParaRPr lang="en-IE" sz="1200" dirty="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r>
              <a:tr h="450215">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r>
              <a:tr h="450215">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r>
              <a:tr h="450215">
                <a:tc>
                  <a:txBody>
                    <a:bodyPr/>
                    <a:lstStyle/>
                    <a:p>
                      <a:pPr algn="just">
                        <a:spcAft>
                          <a:spcPts val="0"/>
                        </a:spcAft>
                      </a:pPr>
                      <a:r>
                        <a:rPr lang="en-GB" sz="1200" dirty="0">
                          <a:effectLst/>
                        </a:rPr>
                        <a:t> </a:t>
                      </a:r>
                      <a:endParaRPr lang="en-IE" sz="1200" dirty="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r>
              <a:tr h="450215">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a:effectLst/>
                        </a:rPr>
                        <a:t> </a:t>
                      </a:r>
                      <a:endParaRPr lang="en-IE" sz="1200">
                        <a:effectLst/>
                        <a:latin typeface="Verdana"/>
                        <a:ea typeface="Times New Roman"/>
                        <a:cs typeface="Times New Roman"/>
                      </a:endParaRPr>
                    </a:p>
                  </a:txBody>
                  <a:tcPr marL="68580" marR="68580" marT="0" marB="0"/>
                </a:tc>
                <a:tc>
                  <a:txBody>
                    <a:bodyPr/>
                    <a:lstStyle/>
                    <a:p>
                      <a:pPr algn="just">
                        <a:spcAft>
                          <a:spcPts val="0"/>
                        </a:spcAft>
                      </a:pPr>
                      <a:r>
                        <a:rPr lang="en-GB" sz="1200" dirty="0">
                          <a:effectLst/>
                        </a:rPr>
                        <a:t> </a:t>
                      </a:r>
                      <a:endParaRPr lang="en-IE" sz="1200" dirty="0">
                        <a:effectLst/>
                        <a:latin typeface="Verdana"/>
                        <a:ea typeface="Times New Roman"/>
                        <a:cs typeface="Times New Roman"/>
                      </a:endParaRPr>
                    </a:p>
                  </a:txBody>
                  <a:tcPr marL="68580" marR="68580" marT="0" marB="0"/>
                </a:tc>
              </a:tr>
            </a:tbl>
          </a:graphicData>
        </a:graphic>
      </p:graphicFrame>
      <p:sp>
        <p:nvSpPr>
          <p:cNvPr id="6" name="Rectangle 1"/>
          <p:cNvSpPr>
            <a:spLocks noChangeArrowheads="1"/>
          </p:cNvSpPr>
          <p:nvPr/>
        </p:nvSpPr>
        <p:spPr bwMode="auto">
          <a:xfrm>
            <a:off x="447447" y="1943041"/>
            <a:ext cx="4064263"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i="0" u="none" strike="noStrike" cap="none" normalizeH="0" baseline="0" dirty="0" smtClean="0">
                <a:ln>
                  <a:noFill/>
                </a:ln>
                <a:solidFill>
                  <a:schemeClr val="tx1"/>
                </a:solidFill>
                <a:effectLst/>
                <a:ea typeface="Times New Roman" pitchFamily="18" charset="0"/>
                <a:cs typeface="Times New Roman" pitchFamily="18" charset="0"/>
              </a:rPr>
              <a:t>You should see a pattern emerge from</a:t>
            </a:r>
            <a:r>
              <a:rPr kumimoji="0" lang="en-GB" altLang="en-US" i="0" u="none" strike="noStrike" cap="none" normalizeH="0" dirty="0" smtClean="0">
                <a:ln>
                  <a:noFill/>
                </a:ln>
                <a:solidFill>
                  <a:schemeClr val="tx1"/>
                </a:solidFill>
                <a:effectLst/>
                <a:ea typeface="Times New Roman" pitchFamily="18" charset="0"/>
                <a:cs typeface="Times New Roman" pitchFamily="18" charset="0"/>
              </a:rPr>
              <a:t> the measurements on</a:t>
            </a:r>
            <a:r>
              <a:rPr kumimoji="0" lang="en-GB" altLang="en-US" i="0" u="none" strike="noStrike" cap="none" normalizeH="0" baseline="0" dirty="0" smtClean="0">
                <a:ln>
                  <a:noFill/>
                </a:ln>
                <a:solidFill>
                  <a:schemeClr val="tx1"/>
                </a:solidFill>
                <a:effectLst/>
                <a:ea typeface="Times New Roman" pitchFamily="18" charset="0"/>
                <a:cs typeface="Times New Roman" pitchFamily="18" charset="0"/>
              </a:rPr>
              <a:t> your grid?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IE" altLang="en-US"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i="0" u="none" strike="noStrike" cap="none" normalizeH="0" baseline="0" dirty="0" smtClean="0">
                <a:ln>
                  <a:noFill/>
                </a:ln>
                <a:solidFill>
                  <a:schemeClr val="tx1"/>
                </a:solidFill>
                <a:effectLst/>
                <a:ea typeface="Times New Roman" pitchFamily="18" charset="0"/>
                <a:cs typeface="Times New Roman" pitchFamily="18" charset="0"/>
              </a:rPr>
              <a:t>Mark the most conducting points, i.e. the ones with lowest resistance values. What is the shape of the pattern, “molecule”,  hidden in the array?</a:t>
            </a:r>
            <a:endParaRPr kumimoji="0" lang="en-GB" altLang="en-US" i="0" u="none" strike="noStrike" cap="none" normalizeH="0" baseline="0" dirty="0" smtClean="0">
              <a:ln>
                <a:noFill/>
              </a:ln>
              <a:solidFill>
                <a:schemeClr val="tx1"/>
              </a:solidFill>
              <a:effectLst/>
              <a:cs typeface="Arial" pitchFamily="34" charset="0"/>
            </a:endParaRPr>
          </a:p>
        </p:txBody>
      </p:sp>
      <p:sp>
        <p:nvSpPr>
          <p:cNvPr id="7" name="AutoShape 3" descr="data:image/jpeg;base64,/9j/4AAQSkZJRgABAQAAAQABAAD/2wCEAAkGBxETEhMUExMVEhUXGBQUGBUYFxUZFxUYFxgXFxgVHhkZHCggGholHBQVITMjJSkrMC4uFx8zODMsNygtLisBCgoKDg0OGxAQGzQkICY0LDcvMC8sLDQsLC8tLCwsLC80NCwtLCw0NDcsLCwtNCwsLCwsLCwuNCwsLCwwLCwsNP/AABEIAOEA4QMBIgACEQEDEQH/xAAbAAEAAgMBAQAAAAAAAAAAAAAABAUBAwYCB//EAEEQAAIBAgIGBwQIBQMFAQAAAAECAAMRBCEFEjFBUWEGEyIycYGhUpGxwTNCYnKS0eHwI0NjgqIHFHNTk6OywhX/xAAaAQEAAwEBAQAAAAAAAAAAAAAAAwQFAQIG/8QALBEBAAIBBAIABAQHAAAAAAAAAAECAwQREjEhsSIyQWETI1FxBUKBkaHw8f/aAAwDAQACEQMRAD8A+4xEQEREBERAREQEREBERAREQEREBERAREQERIektJU6Kgvck5BRtMCZOd030jKOaOHUVKoyZj3KfI22tymX0m9bIXoqRbslWqnLZt7B8ifCR8D0cTVPaKcACCRx1rjMyPJF5jaqbDOOJ3yK4vpE5nFBeQppb4Tz/wDr6So7Wp1xwIAJ/DaS8doqpTuQddRwyI8vylcTKVpyUnzMtXFTDljxEf28uj0D0op4g9WymjVH1G3/AHTv9Jfz5bpkaqCquT0yrKfMZeGc+kaMxGvTVuIEtYMs3jyoazTxitHHqUqIiTqZERAREQEREBERAREQEREBERAREQEREBESJpLHCkt9rHJVva55ncBtJgadK6UFKyqpqVG2IOHE8BKmgzmrr1EDVDv7QFJbZAZEDO/rPa4mmgdjVpvWba1xb7o4KPW0n6Kq0rWFRXY5sQQST+UD1h6S3ubnIL2jcZc9l7mYKv2jbUIJABNwwGw5bL+kl1KQ2jI8Rv8AznLaVxz02ZGbI52GywGYF9h36vuge8bpTrLLs3m+0nh+9sqKjBamrfJhcDgd48Dt8jK7FVCwTtXIJuwyyJuDl7ORkyhgyUNRydZDnvGR1fXOR5KRaswmwZJx5ItCPpk6wSkNrsB5Daf3wn0XQ1LVpKOU4bo1gmr1uuYZbFHBePnPotNbACR6enGu8/VPrssXybR9HqIiWFIiIgIiICIiAiIgIiICIiAiIgIiICImvEV1RS7kKqi5J2AQM1qqopZiFUC5JyAA3zjcVif91V6zVK0lGqgO187l7bgfWwmcZimxbAsCuHBuiHI1SNjt9ngPOSaNIsdVfM7lEwNb/EbWt+Hhn+v6tDDp4rHK/wDx4o4UMdVVUcTYWUcZKqaOpEW1bEbGGTX43ElogUaq7N53seJiUa2tTqfP67u2mLfTwgVsfVpAK3aubLU+TD2ue+UOmc0zOesCDvvnnOmxwQ02FTukWP6c5wlF3qHVJLEMyZ8ja/K4zm9odVOaJrbuP8qmXHx8x08YOiWdATqjvAXyNzqlediD7xLhKp6pqY2uyr5Kq3Pp6z3QRFezC4A2+zcLns23T1kvo1gesfWIyFrc+cvoXTaEwQp0xYSymFFpmAiIgIiICIiAiIgIiICIiAiIgIiICImnF4lKaM7sFVRckxM7eZIjdnE4hKas7sFVRck7BOQxWJfFsGcFaAN6dI7anCo/Lgv7LEV3xTB6gK0Qb06J+twqP8h+zKpU2c2Hm25R+fKfPa7Xzln8LF17aODBFI5W79FKkzmy+Z3KJYooUaq7N53seJhFCjVXZ6k8TEo1iKRtHbt78v2J5qVAoJJsBmTMswAucgJzek8eahsMkGznzM5Mu0pyl50hjjUPBRsHzMj9H8HrVKp4uc9wAVdY/Ga2YAXOyb8EGYGmm1idcjn9X0F/Can8KpPO1vt/vp51kxFIq31tWrXCU+5ln7Wrlf1M7TAYNaagCV2iNCLT7R2y7m4ziIiAiIgIiICIiAiIgIiICIiAiIgIiR8djKdFGqVGCqu0/IcTynJmIjeXYjfxDONxaUkZ6jBVXMk/vM8pyVaq+KYVKo1aQzpUTv4VH4ngP2VV3xLirWGqgzpUTu/qPxbluklFLmw824frynz2u185Z/Dx9e2jgwRSOVu/TNNGc2Hm25f15SwRQo1VyHqTxMwihRYZD48zznhqnCUI2pDtrTb9mwmNYTQBeU+ldIa3YTujafa5eE5Ft3a03l50ppDrDqr3B/l+kgKLzKKSbCQ21sQ/U0vowbO4+ufYHKSYsVsluNe08zWlfszhVbEVAKY/hqe97bcR9kfvl3uhdELSFyM5jQWiFooMhe3ulxPp9PgjDTjDJzZJyW3IiJOiIiICIiAiIgIiICIiAiIgIiICIkbSOOp0aZqVDZR7ydygbyZyZiI3l2ImZ2g0hjqdFDUqNqqPeTuAG8mco5fEOK1caqjOlRP1fttxf4TLGpXcVq4sBnSo7kHtNxf4SQilzYeZ4frPnNdr5yzwx9e2jhwRSN57EUubDzPD9ZNUBRYfvnPIsosuyeZnR8PT3aeX7Mk3gCYErdKY+16aHP6zDd9kc4jy7Eb+IeNK4+96aHLYzcfsiViJfIQi3yEi4zEMzdRQPaP0jj6o4DnJseO17RWvaXxSGMRUaqxoUTlsqVB/6Cdx0d0ItFBlaaOjGgFooMv3x8Z0gn0ul0tcFfv9WXnzTkn7EREtICIiAiIgIiICIiAiIgIiICIiAiJF0lpCnQQvUNhsA3sdygbyZyZiI3l2ImZ2g0jj6dBDUqGwHvY7lA3kzlj1lZxWrixH0VHdTHtHi59Phmz1XFauLMPo6W0UhxPFzxm5QWPxPDkOc+b12vnNPCny+2lgwRSN57ZVSxsPM8OXjJIAAsMhAAAsMhEzo8Pdp3IiQdJY7U7K98/4jj4zpEbvOk8fq3RD2t59kcPGU6ruEAeZPvJkfSGMKEUqXarN7kHGSUpNp417TeKwxj8WwPU0c6jd5tyD851HRXo8tJQSLnaSdpPEzT0T6OBBrNmxzJO0mdgotPpNHpIwV3n5mXnz852joAmYiXVciIgIiICIiAiIgIiICIiAiIgIiRNKaRp0KZdzlsAGbMx2Ko3kzlrRWN5diJmdoNJ6Qp0EL1DlsAGbMTsUDeTOYAqVH6+uO1/LpbVog/FzvMwBUqP11fv/AMuntWip+LneZuUFjl5n5eM+a12vnNPCny+2lhwRSN57ZUFj8T8hzklVAFhkIVQBYZCZmfEJLW3IiRNIY0Uxlmx2D5nlOuRG7zpHHagsM3OzlzMpMyeJO07yYJJJJNydp4zRpDG9SAFGtVbJV4czPdazM7R2miIrBpDG9VZEGtWbID2eZl10S6OavbqdpjmzHefymron0cN+sq9p2zJPwHKd1TQAWE+j0WjjDHK3zembqM/P4a9exFAFhPURL6qREQEREBERAREQEREBERAREQERIWltJ08PTLv4Ko7zsdigcZy1orG8uxEzO0M6V0lToUy7nkFGbOx2KBvM5dRUqP11fv8A1Ke1aKndzc7zMIKlR+ur9/6ifVoqdw4vxMkopY8t5+Q5z5rXa6c08KfL7aeHBGON57FUsctm8/Ic5JVQBYZCFUAWGQmZnxD3a25ETXiKwRSzbBlzJ3KOfw2zry047GCmOLHYJQuxJJJuTtPy8JmrULMWbafcBwE043FrRUMRrOe4m8njPda/SE8RtDGOxgoqMtao2SJ8zJ/RXo8zN1tXtOcyeHITX0Y0A9R+urZsf8RwE+g0KIUACfQ6LRRijnfv0z9RqOXw169s0qQUWE9xE0VMiIgIiICIiAiIgIiICIiAiIgIieKtRVUsxAUAkk7ABmTA0aSx6UKbVHOQ3DaxOxQN5M5NRUq1Ovrd/wCpT2rRXgOLneZur4o4hxVYWRfolPP+aR7R3cB4mb8PR1yc7KO83/yOc+b1+tnNb8PH8vtp4MUY68rdsUqetyUZE8TwHzM3gW2ZT2xGwCwGQHATzM3aI6e5tMkRDMqgsx1VG0/IcTOuMOwVSzGyjafkOJnP43Fmo1zkBkq+yPzO8z1j8aap9lR3V4czxb9+MLE4haS67+CrvY8J7iEtK7eZYxeKWkus2ZOSrvY/lN/RvQVStU66tmx2Dco4DnPPR/QtSvU66tt3LuQcPGfRMLh1RQAJvaHRcPjv36UtRqN/hqzh6AQAATbETUUiImCYHKaSxNfF4tsLQqtQo0QpxFVMnLNmtJW+qbZkjn57G0PjsP2sNiWxC76GKbWLfdrAaynxuJC6G6ZwtKk3XVko161WrWqLVvTN3Y2HbAvZQoynR4HSorVGFGz0kFmqg3UuSLIhGTWF9Y7rqMzewRMN0po3C4gNg6mzUrWVSfs1O448DfkJdUaysLqwYcQQR6TLoCLEAg7jmJW1OjmDJv8A7ekG9pUVW/EtjAtIlQdEPTzw9eopH8uqzVabcjrkuv8Aa2XA7JO0ZjBWpU6gBXXUNqnapO1TzBuPKBJiIgIiICIiAiIgJzvSdqjulELdCDUcC121SAFIJHZub87W4zoWYAEnIDOUWiHNU1K5/mGy8qaXC+/tHzlfUxypw37S4p2ty/RQYmvVuq6rJrMFHZ255i4JtlfhsnQVWAAVclHqeMqNJ42mMQqu2qFu9zkCc1UDie8fdJtPFUzsqL758znxxivNKtGZm9YmYbYmQV9tPfFRkVSxdSBwN5Dxl5eXdVBZjqqNp+XjKDHY1qp9lR3V4czxaYx2NNU8EHdX5nnItasqKWc2A95PAc56iE1abeZYr11pqXfZuG9jwE96C0PUxFQVaot7K7kH5zGhdE1MTUFSoLAdxNyDj4z6JgsItNQAJu6HRcfzL9/RT1Oo3+GrOEwq01AAm+ImqokTBMqcX0nwNM6r4qircNdSR4gHKBbxNeHro6h0YOrC4ZSCCOII2zZAh6RxtKmAKmZbJUCl2YjbZFBJtfM7BvtI4x9Y5JhKgG7Xeig9ysxHujDW/wB5XvtFGhbkrNWvbxK5+A4S0gVY0pUV0StRNMVDqK4dXTWsSFOwrexsbWvlfMS0kDTWEepTUU9XWWpSqDWvbsOrWyF901jDYs97EIvKnS+bu1/cIFnKzQC6qVKf/Tq1V8mY1UH4KiwKWMXZUo1R9pGRvNlYg/hE26Lwjp1jVGDPUfrG1QQq9lUCi5vkqLnvNzlsgToiICIiAiIgIiIFN0pxBFIUl79ZhTHIHvHwtl5yRhaYVQq5BQFHgBKs1OuxrnatBdRfvt3j7svKXCLYSraeV08RtXZFrYBTe+YO42IlFj+jNDajNSY+wbD8JuvpOmqvYSoxDliSch8f0kOSlbeJhJS1o6lyeI0LXGYqK67iUN/HJvlNGFDhyjauQDXUm2eQBB986DTmk+ppawyLMEUnYCfrHkACbb5RUatNVLa+sDdmfaWJ2nx3W8pm6uuOkbVjyvYrXtG8pFaqqKWY2A9eQ4mZ0PoqpiagdxZR3E3KOJ4tPWiNFviXDuLKO6vD7R+18J9BwODWmoAEuaHQ8fzMnf0hU1Go/lqYHCLTUACSYiayig47SQRgio1WqRrCmtrhb21mZiFVb8TnY2BtIj0sfU21KOFH2FNZ/wAThVB/sM26AW6NWPerO1S/2L6tIeAphfMk75aQKMdF6DZ12q4o/wBaoxX/ALa2p/4yyo6NoIuolKmqnIqqKFI4WAtJUQOT0dhhgcaKCZYbEq7003U6yZuq8FZbm3ETrJX6b0UuIphSxpurCpTqLbWpuuxhfI7wQdoJleuiMcwtVxxA/o0UpsR95i9vICBIqPbHoBbtYaqW49irS1L8v4j+suJX6K0PRw+sUBLtbXqOzPUe2zWdiSd+WwXlhAREQEREBERAREQEREBIel8ctCjUqsQAils8hfdc8L2kyfMv9c9J2w1HCKbHEOWb/ipAE35F2pjmLzkkOi6NACmrX1usHWFvaL2a/utLupWAGeU+JPS0phcNTrvjjTNk1KLatyoAA/h6mqBYDLbzvO66IdIDi8Ilapqq93puATbWRitwDmAQAbbr75VtSaQsRaLy6OvXLeEjVbbSbASqx2n6anVXttwGZ9w2ecr1wmKxR7V0XgNs8VrNukk7V7bdNaZBIp0e22ezYDxnnQHRqoxBqZ5lrbgTmT4zptCdF6dIAkZ+s6NKYGwSaNPXeJt52RWzzttXpowWDWmoAEkxEsICR9IYgU6VRzsRHf8ACpPym2tWVAWdgqjaWIAHmZUYmscVq06YPU6ytUqkEK6qQ3VpfvhrAFh2dW9iTsCx0ZQ6ujST2ERfwqB8pJiICIiAiIgIiICIiAiIgIiICIiAiIgJ8D6e6XWtpXEO5vTwwXDoOLKNd/8ANyD9wT75Pjum/wDR9nxFer15NJnNa2rr1Gd21nGpdU1QSTvuNxgcDXxGLx1Q9Wj1zfd3F3dqocr+d+U+h9CuhtdKBR2a5dnewKprG1wu8rYDPfJujugdUGnTbF4pdYMwKIy00UbFbt2VuQvLof6c0SP4mKxVTxcW91r+s5NYnt6i0x034fRWDw4/i1aVP7zovxM2VOmmjKPZFYOeCK7X8wLes2YLoDo6nY9QHO8szsD/AGlrS9wejaFL6KlTp/cRV+AnYjZ5md3Or0zep9BgMXV4FkFNT/cSRNiY7S9Tu4XD4f8A5axc+6kPnOoiBzy4DSbd/GUqXKlh7+tRj8JuXQLn6TGYqpyDU6Y/8SKfWXcQK3DaCwyEMKYZhseoWqOPB6hLD3yyiICIiAiIgIiICIiAiIgIiICIiAiIgIiICIiAiIgIiICIiAiIgIiICIiAiIgIiICIiAiIgIiICIiAiIgIiIH/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2056" name="Picture 8" descr="http://www.clker.com/cliparts/0/6/8/6/11971488431079343407barretr_Pencil.svg.m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69304" y="1402904"/>
            <a:ext cx="953338" cy="953338"/>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a:hlinkClick r:id="rId3" action="ppaction://hlinksldjump"/>
          </p:cNvPr>
          <p:cNvSpPr/>
          <p:nvPr/>
        </p:nvSpPr>
        <p:spPr>
          <a:xfrm>
            <a:off x="3846153" y="5733835"/>
            <a:ext cx="1446962" cy="753627"/>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smtClean="0"/>
              <a:t>Return to Main Menu</a:t>
            </a:r>
            <a:endParaRPr lang="en-IE" b="1" dirty="0"/>
          </a:p>
        </p:txBody>
      </p:sp>
      <p:sp>
        <p:nvSpPr>
          <p:cNvPr id="9" name="Rounded Rectangle 8">
            <a:hlinkClick r:id="rId3"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spTree>
    <p:extLst>
      <p:ext uri="{BB962C8B-B14F-4D97-AF65-F5344CB8AC3E}">
        <p14:creationId xmlns:p14="http://schemas.microsoft.com/office/powerpoint/2010/main" val="1350386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3" y="362800"/>
            <a:ext cx="7902733" cy="6186309"/>
          </a:xfrm>
          <a:prstGeom prst="rect">
            <a:avLst/>
          </a:prstGeom>
        </p:spPr>
        <p:txBody>
          <a:bodyPr wrap="square">
            <a:spAutoFit/>
          </a:bodyPr>
          <a:lstStyle/>
          <a:p>
            <a:r>
              <a:rPr lang="en-IE" b="1" dirty="0">
                <a:solidFill>
                  <a:srgbClr val="0066FF"/>
                </a:solidFill>
              </a:rPr>
              <a:t>Lab Activity - Imaging without seeing: using resistance to image surfaces</a:t>
            </a:r>
          </a:p>
          <a:p>
            <a:endParaRPr lang="en-IE" b="1" dirty="0">
              <a:solidFill>
                <a:srgbClr val="0066FF"/>
              </a:solidFill>
            </a:endParaRPr>
          </a:p>
          <a:p>
            <a:r>
              <a:rPr lang="en-IE" b="1" dirty="0" smtClean="0">
                <a:solidFill>
                  <a:srgbClr val="0066FF"/>
                </a:solidFill>
              </a:rPr>
              <a:t>Teacher Instructions</a:t>
            </a:r>
            <a:endParaRPr lang="en-IE" dirty="0">
              <a:solidFill>
                <a:srgbClr val="0066FF"/>
              </a:solidFill>
            </a:endParaRPr>
          </a:p>
          <a:p>
            <a:endParaRPr lang="en-IE" b="1" dirty="0" smtClean="0">
              <a:solidFill>
                <a:srgbClr val="0066FF"/>
              </a:solidFill>
            </a:endParaRPr>
          </a:p>
          <a:p>
            <a:r>
              <a:rPr lang="en-IE" u="sng" dirty="0"/>
              <a:t>Materials contained in the activity kit</a:t>
            </a:r>
            <a:r>
              <a:rPr lang="en-IE" dirty="0"/>
              <a:t>:</a:t>
            </a:r>
          </a:p>
          <a:p>
            <a:pPr marL="285750" indent="-285750">
              <a:buFontTx/>
              <a:buChar char="-"/>
            </a:pPr>
            <a:r>
              <a:rPr lang="en-IE" dirty="0"/>
              <a:t>Digital </a:t>
            </a:r>
            <a:r>
              <a:rPr lang="en-IE" dirty="0" err="1" smtClean="0"/>
              <a:t>multimetres</a:t>
            </a:r>
            <a:r>
              <a:rPr lang="en-IE" dirty="0" smtClean="0"/>
              <a:t> </a:t>
            </a:r>
            <a:r>
              <a:rPr lang="en-IE" dirty="0"/>
              <a:t>with leads, in order to measure resistance;</a:t>
            </a:r>
          </a:p>
          <a:p>
            <a:pPr marL="285750" indent="-285750">
              <a:buFontTx/>
              <a:buChar char="-"/>
            </a:pPr>
            <a:r>
              <a:rPr lang="en-IE" dirty="0"/>
              <a:t>Copper plates with hidden patterns;</a:t>
            </a:r>
          </a:p>
          <a:p>
            <a:pPr marL="285750" indent="-285750">
              <a:buFontTx/>
              <a:buChar char="-"/>
            </a:pPr>
            <a:r>
              <a:rPr lang="en-IE" dirty="0"/>
              <a:t>Activity </a:t>
            </a:r>
            <a:r>
              <a:rPr lang="en-IE" dirty="0">
                <a:hlinkClick r:id="rId2" action="ppaction://hlinkfile"/>
              </a:rPr>
              <a:t>sheet</a:t>
            </a:r>
            <a:r>
              <a:rPr lang="en-IE" dirty="0" smtClean="0"/>
              <a:t>.</a:t>
            </a:r>
          </a:p>
          <a:p>
            <a:endParaRPr lang="en-IE" dirty="0"/>
          </a:p>
          <a:p>
            <a:r>
              <a:rPr lang="en-IE" dirty="0" smtClean="0"/>
              <a:t>Divide the class into groups of, ideally 4-5 students. Provide each group with a </a:t>
            </a:r>
            <a:r>
              <a:rPr lang="en-IE" dirty="0" err="1" smtClean="0"/>
              <a:t>multimetre</a:t>
            </a:r>
            <a:r>
              <a:rPr lang="en-IE" dirty="0" smtClean="0"/>
              <a:t>, a patterned copper plate and an activity sheet. Use the “Student instructions” slides to describe the purpose of the experiment and the steps they need to take. </a:t>
            </a:r>
          </a:p>
          <a:p>
            <a:endParaRPr lang="en-IE" dirty="0" smtClean="0"/>
          </a:p>
          <a:p>
            <a:r>
              <a:rPr lang="en-IE" dirty="0" smtClean="0"/>
              <a:t>The practical can be setup as a friendly competition between teams: the winning team is the one that identifies their pattern first. </a:t>
            </a:r>
          </a:p>
          <a:p>
            <a:endParaRPr lang="en-IE" dirty="0" smtClean="0"/>
          </a:p>
          <a:p>
            <a:r>
              <a:rPr lang="en-IE" dirty="0" smtClean="0"/>
              <a:t>Simple patterns work best, 10 x 10 sizes can be identified in approximately 20 min.</a:t>
            </a:r>
          </a:p>
          <a:p>
            <a:endParaRPr lang="en-IE" dirty="0"/>
          </a:p>
          <a:p>
            <a:r>
              <a:rPr lang="en-IE" dirty="0" smtClean="0"/>
              <a:t>Patterns eventually wear off due to frequent contact with the </a:t>
            </a:r>
            <a:r>
              <a:rPr lang="en-IE" dirty="0" err="1" smtClean="0"/>
              <a:t>multimetre</a:t>
            </a:r>
            <a:r>
              <a:rPr lang="en-IE" dirty="0" smtClean="0"/>
              <a:t> leads. More patterns can be easily made using the instructions in the following pages. </a:t>
            </a:r>
          </a:p>
          <a:p>
            <a:endParaRPr lang="en-IE" b="1" dirty="0" smtClean="0">
              <a:solidFill>
                <a:srgbClr val="0066FF"/>
              </a:solidFill>
            </a:endParaRPr>
          </a:p>
        </p:txBody>
      </p:sp>
      <p:sp>
        <p:nvSpPr>
          <p:cNvPr id="3" name="Rounded Rectangle 2">
            <a:hlinkClick r:id="rId3"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spTree>
    <p:extLst>
      <p:ext uri="{BB962C8B-B14F-4D97-AF65-F5344CB8AC3E}">
        <p14:creationId xmlns:p14="http://schemas.microsoft.com/office/powerpoint/2010/main" val="25691286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3" y="362800"/>
            <a:ext cx="7902733" cy="4801314"/>
          </a:xfrm>
          <a:prstGeom prst="rect">
            <a:avLst/>
          </a:prstGeom>
        </p:spPr>
        <p:txBody>
          <a:bodyPr wrap="square">
            <a:spAutoFit/>
          </a:bodyPr>
          <a:lstStyle/>
          <a:p>
            <a:r>
              <a:rPr lang="en-IE" b="1" dirty="0">
                <a:solidFill>
                  <a:srgbClr val="0066FF"/>
                </a:solidFill>
              </a:rPr>
              <a:t>Lab Activity - Imaging without seeing: using resistance to image surfaces</a:t>
            </a:r>
          </a:p>
          <a:p>
            <a:endParaRPr lang="en-IE" b="1" dirty="0" smtClean="0">
              <a:solidFill>
                <a:srgbClr val="0066FF"/>
              </a:solidFill>
            </a:endParaRPr>
          </a:p>
          <a:p>
            <a:r>
              <a:rPr lang="en-IE" b="1" dirty="0" smtClean="0">
                <a:solidFill>
                  <a:srgbClr val="0066FF"/>
                </a:solidFill>
              </a:rPr>
              <a:t>Teacher Instructions</a:t>
            </a:r>
            <a:endParaRPr lang="en-IE" dirty="0">
              <a:solidFill>
                <a:srgbClr val="0066FF"/>
              </a:solidFill>
            </a:endParaRPr>
          </a:p>
          <a:p>
            <a:endParaRPr lang="en-IE" b="1" dirty="0" smtClean="0">
              <a:solidFill>
                <a:srgbClr val="0066FF"/>
              </a:solidFill>
            </a:endParaRPr>
          </a:p>
          <a:p>
            <a:r>
              <a:rPr lang="en-IE" b="1" dirty="0" smtClean="0">
                <a:solidFill>
                  <a:srgbClr val="0066FF"/>
                </a:solidFill>
              </a:rPr>
              <a:t>How to make new patterns for the Lab Activity</a:t>
            </a:r>
            <a:endParaRPr lang="en-IE" b="1" dirty="0">
              <a:solidFill>
                <a:srgbClr val="0066FF"/>
              </a:solidFill>
            </a:endParaRPr>
          </a:p>
          <a:p>
            <a:r>
              <a:rPr lang="en-IE" u="sng" dirty="0" smtClean="0"/>
              <a:t>Parts</a:t>
            </a:r>
            <a:r>
              <a:rPr lang="en-IE" dirty="0" smtClean="0"/>
              <a:t>:</a:t>
            </a:r>
          </a:p>
          <a:p>
            <a:r>
              <a:rPr lang="en-IE" dirty="0" smtClean="0"/>
              <a:t>-    Permanent marker</a:t>
            </a:r>
          </a:p>
          <a:p>
            <a:pPr marL="285750" indent="-285750">
              <a:buFontTx/>
              <a:buChar char="-"/>
            </a:pPr>
            <a:r>
              <a:rPr lang="en-IE" dirty="0" smtClean="0"/>
              <a:t>Ruler</a:t>
            </a:r>
          </a:p>
          <a:p>
            <a:pPr marL="285750" indent="-285750">
              <a:buFontTx/>
              <a:buChar char="-"/>
            </a:pPr>
            <a:r>
              <a:rPr lang="en-IE" dirty="0" smtClean="0"/>
              <a:t>Cotton buds</a:t>
            </a:r>
          </a:p>
          <a:p>
            <a:pPr marL="285750" indent="-285750">
              <a:buFontTx/>
              <a:buChar char="-"/>
            </a:pPr>
            <a:r>
              <a:rPr lang="en-IE" dirty="0" smtClean="0"/>
              <a:t>Silver Epoxy (Suggested part # 186-3616 Radionics, €15.00)</a:t>
            </a:r>
          </a:p>
          <a:p>
            <a:pPr marL="285750" indent="-285750">
              <a:buFontTx/>
              <a:buChar char="-"/>
            </a:pPr>
            <a:r>
              <a:rPr lang="en-IE" dirty="0"/>
              <a:t>Plain copper </a:t>
            </a:r>
            <a:r>
              <a:rPr lang="en-IE" dirty="0" smtClean="0"/>
              <a:t>circuit (PCB) board 10 x 10 cm</a:t>
            </a:r>
            <a:r>
              <a:rPr lang="en-IE" baseline="30000" dirty="0" smtClean="0"/>
              <a:t>2</a:t>
            </a:r>
            <a:r>
              <a:rPr lang="en-IE" dirty="0" smtClean="0"/>
              <a:t> minimum (Suggested </a:t>
            </a:r>
            <a:r>
              <a:rPr lang="en-IE" dirty="0"/>
              <a:t>part #219-2117 Radionics, €</a:t>
            </a:r>
            <a:r>
              <a:rPr lang="en-IE" dirty="0" smtClean="0"/>
              <a:t>3.24/each</a:t>
            </a:r>
          </a:p>
          <a:p>
            <a:pPr marL="285750" indent="-285750">
              <a:buFontTx/>
              <a:buChar char="-"/>
            </a:pPr>
            <a:r>
              <a:rPr lang="en-IE" dirty="0"/>
              <a:t>Nail </a:t>
            </a:r>
            <a:r>
              <a:rPr lang="en-IE" dirty="0" smtClean="0"/>
              <a:t>Varnish, 1 standard bottle </a:t>
            </a:r>
            <a:r>
              <a:rPr lang="en-IE" dirty="0"/>
              <a:t>(Suggested high gloss, fast dry, </a:t>
            </a:r>
            <a:r>
              <a:rPr lang="en-IE" dirty="0" smtClean="0"/>
              <a:t>M </a:t>
            </a:r>
            <a:r>
              <a:rPr lang="en-IE" dirty="0"/>
              <a:t>&amp; </a:t>
            </a:r>
            <a:r>
              <a:rPr lang="en-IE" dirty="0" smtClean="0"/>
              <a:t>S, </a:t>
            </a:r>
            <a:r>
              <a:rPr lang="en-IE" dirty="0"/>
              <a:t>€4.00</a:t>
            </a:r>
            <a:r>
              <a:rPr lang="en-IE" dirty="0" smtClean="0"/>
              <a:t>)</a:t>
            </a:r>
          </a:p>
          <a:p>
            <a:pPr marL="285750" indent="-285750">
              <a:buFontTx/>
              <a:buChar char="-"/>
            </a:pPr>
            <a:r>
              <a:rPr lang="en-IE" dirty="0" smtClean="0"/>
              <a:t>Acetone (approximately 10 mL)</a:t>
            </a:r>
          </a:p>
          <a:p>
            <a:endParaRPr lang="en-IE" dirty="0"/>
          </a:p>
          <a:p>
            <a:pPr marL="285750" indent="-285750">
              <a:buFontTx/>
              <a:buChar char="-"/>
            </a:pPr>
            <a:r>
              <a:rPr lang="en-IE" dirty="0" smtClean="0"/>
              <a:t>Estimated cost of preparing an activity kit for a class of 20</a:t>
            </a:r>
            <a:r>
              <a:rPr lang="en-IE" dirty="0"/>
              <a:t>, assuming </a:t>
            </a:r>
            <a:r>
              <a:rPr lang="en-IE" dirty="0" err="1" smtClean="0"/>
              <a:t>multimetres</a:t>
            </a:r>
            <a:r>
              <a:rPr lang="en-IE" dirty="0" smtClean="0"/>
              <a:t> are </a:t>
            </a:r>
            <a:r>
              <a:rPr lang="en-IE" dirty="0"/>
              <a:t>already </a:t>
            </a:r>
            <a:r>
              <a:rPr lang="en-IE" dirty="0" smtClean="0"/>
              <a:t>available: </a:t>
            </a:r>
            <a:r>
              <a:rPr lang="en-IE" dirty="0"/>
              <a:t>€</a:t>
            </a:r>
            <a:r>
              <a:rPr lang="en-IE" dirty="0" smtClean="0"/>
              <a:t>40.00.</a:t>
            </a:r>
            <a:endParaRPr lang="en-IE" dirty="0"/>
          </a:p>
        </p:txBody>
      </p:sp>
      <p:sp>
        <p:nvSpPr>
          <p:cNvPr id="3" name="Rounded Rectangle 2">
            <a:hlinkClick r:id="rId2"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spTree>
    <p:extLst>
      <p:ext uri="{BB962C8B-B14F-4D97-AF65-F5344CB8AC3E}">
        <p14:creationId xmlns:p14="http://schemas.microsoft.com/office/powerpoint/2010/main" val="32807911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5770" y="111250"/>
            <a:ext cx="8286750" cy="6463308"/>
          </a:xfrm>
          <a:prstGeom prst="rect">
            <a:avLst/>
          </a:prstGeom>
        </p:spPr>
        <p:txBody>
          <a:bodyPr wrap="square">
            <a:spAutoFit/>
          </a:bodyPr>
          <a:lstStyle/>
          <a:p>
            <a:r>
              <a:rPr lang="en-IE" u="sng" dirty="0" smtClean="0"/>
              <a:t>DIY Instructions (see photos):</a:t>
            </a:r>
          </a:p>
          <a:p>
            <a:endParaRPr lang="en-IE" u="sng" dirty="0" smtClean="0"/>
          </a:p>
          <a:p>
            <a:pPr marL="342900" indent="-342900">
              <a:buAutoNum type="arabicParenR"/>
            </a:pPr>
            <a:r>
              <a:rPr lang="en-IE" dirty="0" smtClean="0"/>
              <a:t>Take the copper board out of the package.</a:t>
            </a:r>
          </a:p>
          <a:p>
            <a:pPr marL="342900" indent="-342900">
              <a:buAutoNum type="arabicParenR"/>
            </a:pPr>
            <a:endParaRPr lang="en-IE" dirty="0" smtClean="0"/>
          </a:p>
          <a:p>
            <a:pPr marL="342900" indent="-342900">
              <a:buAutoNum type="arabicParenR"/>
            </a:pPr>
            <a:r>
              <a:rPr lang="en-IE" dirty="0" smtClean="0"/>
              <a:t>Paint the copper side of the board with nail varnish. Make sure it is fully covered and dry, then apply a second coat and let it dry thoroughly.</a:t>
            </a:r>
          </a:p>
          <a:p>
            <a:pPr marL="342900" indent="-342900">
              <a:buAutoNum type="arabicParenR"/>
            </a:pPr>
            <a:endParaRPr lang="en-IE" dirty="0" smtClean="0"/>
          </a:p>
          <a:p>
            <a:pPr marL="342900" indent="-342900">
              <a:buAutoNum type="arabicParenR"/>
            </a:pPr>
            <a:r>
              <a:rPr lang="en-IE" dirty="0" smtClean="0"/>
              <a:t>Use the permanent marker to indicate the position of the array contacts on the plate. You can choose any number of pixels in the array but 10 x 10 usually works for a 20 min activity. Mark also the position of the main contact.</a:t>
            </a:r>
          </a:p>
          <a:p>
            <a:pPr marL="342900" indent="-342900">
              <a:buAutoNum type="arabicParenR"/>
            </a:pPr>
            <a:endParaRPr lang="en-IE" dirty="0" smtClean="0"/>
          </a:p>
          <a:p>
            <a:pPr marL="342900" indent="-342900">
              <a:buAutoNum type="arabicParenR"/>
            </a:pPr>
            <a:r>
              <a:rPr lang="en-IE" dirty="0" smtClean="0"/>
              <a:t>Use cotton buds wetted in acetone to remove the nail varnish on selected contacts so as to make the desired pattern. At the end, use the </a:t>
            </a:r>
            <a:r>
              <a:rPr lang="en-IE" dirty="0" err="1" smtClean="0"/>
              <a:t>multimetre</a:t>
            </a:r>
            <a:r>
              <a:rPr lang="en-IE" dirty="0" smtClean="0"/>
              <a:t> to check that the nail varnish is fully removed over the pixel area before proceeding.</a:t>
            </a:r>
          </a:p>
          <a:p>
            <a:pPr marL="342900" indent="-342900">
              <a:buAutoNum type="arabicParenR"/>
            </a:pPr>
            <a:endParaRPr lang="en-IE" dirty="0" smtClean="0"/>
          </a:p>
          <a:p>
            <a:pPr marL="342900" indent="-342900">
              <a:buAutoNum type="arabicParenR"/>
            </a:pPr>
            <a:r>
              <a:rPr lang="en-IE" dirty="0" smtClean="0"/>
              <a:t>Use clean cotton buds to apply a small amount of silver epoxy to each pixel position. The epoxy will make contact with the copper only where the nail varnish has been removed. These will be the points of lowest resistance when the students take their measurements. By eye however, all the contacts will look the same.</a:t>
            </a:r>
          </a:p>
          <a:p>
            <a:pPr marL="342900" indent="-342900">
              <a:buAutoNum type="arabicParenR"/>
            </a:pPr>
            <a:endParaRPr lang="en-IE" dirty="0" smtClean="0"/>
          </a:p>
          <a:p>
            <a:pPr marL="342900" indent="-342900">
              <a:buAutoNum type="arabicParenR"/>
            </a:pPr>
            <a:r>
              <a:rPr lang="en-IE" dirty="0" smtClean="0"/>
              <a:t>Leave the </a:t>
            </a:r>
            <a:r>
              <a:rPr lang="en-IE" dirty="0"/>
              <a:t>e</a:t>
            </a:r>
            <a:r>
              <a:rPr lang="en-IE" dirty="0" smtClean="0"/>
              <a:t>poxy to cure for 24 h at room temperature (do not use oven).</a:t>
            </a:r>
          </a:p>
          <a:p>
            <a:pPr marL="342900" indent="-342900">
              <a:buAutoNum type="arabicParenR"/>
            </a:pPr>
            <a:endParaRPr lang="en-IE" dirty="0" smtClean="0"/>
          </a:p>
          <a:p>
            <a:pPr marL="342900" indent="-342900">
              <a:buAutoNum type="arabicParenR"/>
            </a:pPr>
            <a:r>
              <a:rPr lang="en-IE" dirty="0" smtClean="0"/>
              <a:t>Ready to go!</a:t>
            </a:r>
            <a:endParaRPr lang="en-IE" dirty="0"/>
          </a:p>
        </p:txBody>
      </p:sp>
      <p:sp>
        <p:nvSpPr>
          <p:cNvPr id="3" name="Rounded Rectangle 2">
            <a:hlinkClick r:id="rId2"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spTree>
    <p:extLst>
      <p:ext uri="{BB962C8B-B14F-4D97-AF65-F5344CB8AC3E}">
        <p14:creationId xmlns:p14="http://schemas.microsoft.com/office/powerpoint/2010/main" val="14025267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8462" t="11722"/>
          <a:stretch/>
        </p:blipFill>
        <p:spPr>
          <a:xfrm>
            <a:off x="241160" y="616655"/>
            <a:ext cx="2924386" cy="2115177"/>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1648" t="3370" r="6263" b="3882"/>
          <a:stretch/>
        </p:blipFill>
        <p:spPr>
          <a:xfrm>
            <a:off x="3319199" y="616654"/>
            <a:ext cx="2496110" cy="2115178"/>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23048" t="30037" r="11016"/>
          <a:stretch/>
        </p:blipFill>
        <p:spPr>
          <a:xfrm>
            <a:off x="5958671" y="616624"/>
            <a:ext cx="2632668" cy="2095112"/>
          </a:xfrm>
          <a:prstGeom prst="rect">
            <a:avLst/>
          </a:prstGeom>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val="0"/>
              </a:ext>
            </a:extLst>
          </a:blip>
          <a:srcRect t="3224" r="13297" b="5495"/>
          <a:stretch/>
        </p:blipFill>
        <p:spPr>
          <a:xfrm>
            <a:off x="4829991" y="3436812"/>
            <a:ext cx="3235568" cy="2554828"/>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00433" y="3456362"/>
            <a:ext cx="3393760" cy="2545320"/>
          </a:xfrm>
          <a:prstGeom prst="rect">
            <a:avLst/>
          </a:prstGeom>
        </p:spPr>
      </p:pic>
      <p:sp>
        <p:nvSpPr>
          <p:cNvPr id="10" name="Right Arrow 9"/>
          <p:cNvSpPr/>
          <p:nvPr/>
        </p:nvSpPr>
        <p:spPr>
          <a:xfrm>
            <a:off x="3041735" y="2232409"/>
            <a:ext cx="361425" cy="211015"/>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Right Arrow 10"/>
          <p:cNvSpPr/>
          <p:nvPr/>
        </p:nvSpPr>
        <p:spPr>
          <a:xfrm>
            <a:off x="5725028" y="2232410"/>
            <a:ext cx="361425" cy="211015"/>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2" name="Right Arrow 11"/>
          <p:cNvSpPr/>
          <p:nvPr/>
        </p:nvSpPr>
        <p:spPr>
          <a:xfrm rot="5400000">
            <a:off x="6979913" y="2974044"/>
            <a:ext cx="718299" cy="211015"/>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3" name="Right Arrow 12"/>
          <p:cNvSpPr/>
          <p:nvPr/>
        </p:nvSpPr>
        <p:spPr>
          <a:xfrm rot="10800000">
            <a:off x="4528388" y="3722641"/>
            <a:ext cx="361425" cy="211015"/>
          </a:xfrm>
          <a:prstGeom prst="right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4" name="TextBox 13"/>
          <p:cNvSpPr txBox="1"/>
          <p:nvPr/>
        </p:nvSpPr>
        <p:spPr>
          <a:xfrm>
            <a:off x="241160" y="609154"/>
            <a:ext cx="442750" cy="369332"/>
          </a:xfrm>
          <a:prstGeom prst="rect">
            <a:avLst/>
          </a:prstGeom>
          <a:noFill/>
        </p:spPr>
        <p:txBody>
          <a:bodyPr wrap="none" rtlCol="0">
            <a:spAutoFit/>
          </a:bodyPr>
          <a:lstStyle/>
          <a:p>
            <a:r>
              <a:rPr lang="en-IE" b="1" dirty="0" smtClean="0"/>
              <a:t>(1)</a:t>
            </a:r>
            <a:endParaRPr lang="en-IE" b="1" dirty="0"/>
          </a:p>
        </p:txBody>
      </p:sp>
      <p:sp>
        <p:nvSpPr>
          <p:cNvPr id="15" name="TextBox 14"/>
          <p:cNvSpPr txBox="1"/>
          <p:nvPr/>
        </p:nvSpPr>
        <p:spPr>
          <a:xfrm>
            <a:off x="3319199" y="616655"/>
            <a:ext cx="445956" cy="369332"/>
          </a:xfrm>
          <a:prstGeom prst="rect">
            <a:avLst/>
          </a:prstGeom>
          <a:noFill/>
        </p:spPr>
        <p:txBody>
          <a:bodyPr wrap="none" rtlCol="0">
            <a:spAutoFit/>
          </a:bodyPr>
          <a:lstStyle/>
          <a:p>
            <a:r>
              <a:rPr lang="en-IE" b="1" dirty="0" smtClean="0"/>
              <a:t>(2)</a:t>
            </a:r>
            <a:endParaRPr lang="en-IE" b="1" dirty="0"/>
          </a:p>
        </p:txBody>
      </p:sp>
      <p:sp>
        <p:nvSpPr>
          <p:cNvPr id="16" name="TextBox 15"/>
          <p:cNvSpPr txBox="1"/>
          <p:nvPr/>
        </p:nvSpPr>
        <p:spPr>
          <a:xfrm>
            <a:off x="5958671" y="616655"/>
            <a:ext cx="445956" cy="369332"/>
          </a:xfrm>
          <a:prstGeom prst="rect">
            <a:avLst/>
          </a:prstGeom>
          <a:noFill/>
        </p:spPr>
        <p:txBody>
          <a:bodyPr wrap="none" rtlCol="0">
            <a:spAutoFit/>
          </a:bodyPr>
          <a:lstStyle/>
          <a:p>
            <a:r>
              <a:rPr lang="en-IE" b="1" dirty="0" smtClean="0"/>
              <a:t>(3)</a:t>
            </a:r>
            <a:endParaRPr lang="en-IE" b="1" dirty="0"/>
          </a:p>
        </p:txBody>
      </p:sp>
      <p:sp>
        <p:nvSpPr>
          <p:cNvPr id="17" name="TextBox 16"/>
          <p:cNvSpPr txBox="1"/>
          <p:nvPr/>
        </p:nvSpPr>
        <p:spPr>
          <a:xfrm>
            <a:off x="4852090" y="5622308"/>
            <a:ext cx="445956" cy="369332"/>
          </a:xfrm>
          <a:prstGeom prst="rect">
            <a:avLst/>
          </a:prstGeom>
          <a:noFill/>
        </p:spPr>
        <p:txBody>
          <a:bodyPr wrap="none" rtlCol="0">
            <a:spAutoFit/>
          </a:bodyPr>
          <a:lstStyle/>
          <a:p>
            <a:r>
              <a:rPr lang="en-IE" b="1" dirty="0" smtClean="0"/>
              <a:t>(4)</a:t>
            </a:r>
            <a:endParaRPr lang="en-IE" b="1" dirty="0"/>
          </a:p>
        </p:txBody>
      </p:sp>
      <p:sp>
        <p:nvSpPr>
          <p:cNvPr id="18" name="TextBox 17"/>
          <p:cNvSpPr txBox="1"/>
          <p:nvPr/>
        </p:nvSpPr>
        <p:spPr>
          <a:xfrm>
            <a:off x="1225297" y="5617730"/>
            <a:ext cx="445956" cy="369332"/>
          </a:xfrm>
          <a:prstGeom prst="rect">
            <a:avLst/>
          </a:prstGeom>
          <a:noFill/>
        </p:spPr>
        <p:txBody>
          <a:bodyPr wrap="none" rtlCol="0">
            <a:spAutoFit/>
          </a:bodyPr>
          <a:lstStyle/>
          <a:p>
            <a:r>
              <a:rPr lang="en-IE" b="1" dirty="0" smtClean="0"/>
              <a:t>(5)</a:t>
            </a:r>
            <a:endParaRPr lang="en-IE" b="1" dirty="0"/>
          </a:p>
        </p:txBody>
      </p:sp>
      <p:pic>
        <p:nvPicPr>
          <p:cNvPr id="1030" name="Picture 6" descr="http://static.coleparmer.com/large_images/62300_9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0616" r="29193"/>
          <a:stretch/>
        </p:blipFill>
        <p:spPr bwMode="auto">
          <a:xfrm>
            <a:off x="8065559" y="4553818"/>
            <a:ext cx="581928" cy="1447864"/>
          </a:xfrm>
          <a:prstGeom prst="rect">
            <a:avLst/>
          </a:prstGeom>
          <a:noFill/>
          <a:extLst>
            <a:ext uri="{909E8E84-426E-40DD-AFC4-6F175D3DCCD1}">
              <a14:hiddenFill xmlns:a14="http://schemas.microsoft.com/office/drawing/2010/main">
                <a:solidFill>
                  <a:srgbClr val="FFFFFF"/>
                </a:solidFill>
              </a14:hiddenFill>
            </a:ext>
          </a:extLst>
        </p:spPr>
      </p:pic>
      <p:sp>
        <p:nvSpPr>
          <p:cNvPr id="19" name="Rounded Rectangle 18">
            <a:hlinkClick r:id="rId9"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spTree>
    <p:extLst>
      <p:ext uri="{BB962C8B-B14F-4D97-AF65-F5344CB8AC3E}">
        <p14:creationId xmlns:p14="http://schemas.microsoft.com/office/powerpoint/2010/main" val="29691014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8021" y="294130"/>
            <a:ext cx="7902733" cy="646331"/>
          </a:xfrm>
          <a:prstGeom prst="rect">
            <a:avLst/>
          </a:prstGeom>
        </p:spPr>
        <p:txBody>
          <a:bodyPr wrap="square">
            <a:spAutoFit/>
          </a:bodyPr>
          <a:lstStyle/>
          <a:p>
            <a:r>
              <a:rPr lang="en-IE" u="sng" dirty="0" smtClean="0"/>
              <a:t>Some patterns we have used in the past: </a:t>
            </a:r>
          </a:p>
          <a:p>
            <a:r>
              <a:rPr lang="en-IE" u="sng" dirty="0" smtClean="0"/>
              <a:t>The black squares represent the pixels where the nail varnish was removed</a:t>
            </a:r>
          </a:p>
        </p:txBody>
      </p:sp>
      <p:sp>
        <p:nvSpPr>
          <p:cNvPr id="5" name="Rounded Rectangle 4">
            <a:hlinkClick r:id="rId2" action="ppaction://hlinksldjump"/>
          </p:cNvPr>
          <p:cNvSpPr/>
          <p:nvPr/>
        </p:nvSpPr>
        <p:spPr>
          <a:xfrm>
            <a:off x="3846153" y="5733835"/>
            <a:ext cx="1446962" cy="753627"/>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smtClean="0"/>
              <a:t>Return to Main Menu</a:t>
            </a:r>
            <a:endParaRPr lang="en-IE" b="1" dirty="0"/>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7334" y="1282909"/>
            <a:ext cx="248602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8981" y="1282909"/>
            <a:ext cx="248602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85689" y="1282908"/>
            <a:ext cx="248602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8980" y="3430587"/>
            <a:ext cx="248602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79716" y="3430586"/>
            <a:ext cx="248602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85688" y="3430587"/>
            <a:ext cx="248602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37332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3" y="362800"/>
            <a:ext cx="7902733" cy="1477328"/>
          </a:xfrm>
          <a:prstGeom prst="rect">
            <a:avLst/>
          </a:prstGeom>
        </p:spPr>
        <p:txBody>
          <a:bodyPr wrap="square">
            <a:spAutoFit/>
          </a:bodyPr>
          <a:lstStyle/>
          <a:p>
            <a:r>
              <a:rPr lang="en-IE" b="1" dirty="0" smtClean="0">
                <a:solidFill>
                  <a:srgbClr val="0066FF"/>
                </a:solidFill>
              </a:rPr>
              <a:t>Health &amp; Safety related to this experiment</a:t>
            </a:r>
            <a:endParaRPr lang="en-IE" b="1" dirty="0">
              <a:solidFill>
                <a:srgbClr val="0066FF"/>
              </a:solidFill>
            </a:endParaRPr>
          </a:p>
          <a:p>
            <a:endParaRPr lang="en-IE" b="1" dirty="0" smtClean="0">
              <a:solidFill>
                <a:srgbClr val="0066FF"/>
              </a:solidFill>
            </a:endParaRPr>
          </a:p>
          <a:p>
            <a:pPr marL="285750" indent="-285750">
              <a:buFont typeface="Arial" panose="020B0604020202020204" pitchFamily="34" charset="0"/>
              <a:buChar char="•"/>
            </a:pPr>
            <a:r>
              <a:rPr lang="en-IE" dirty="0" smtClean="0"/>
              <a:t>The corners of the copper board are usually sharp.</a:t>
            </a:r>
          </a:p>
          <a:p>
            <a:pPr marL="285750" indent="-285750">
              <a:buFont typeface="Arial" panose="020B0604020202020204" pitchFamily="34" charset="0"/>
              <a:buChar char="•"/>
            </a:pPr>
            <a:endParaRPr lang="en-IE" dirty="0"/>
          </a:p>
          <a:p>
            <a:pPr marL="285750" indent="-285750">
              <a:buFont typeface="Arial" panose="020B0604020202020204" pitchFamily="34" charset="0"/>
              <a:buChar char="•"/>
            </a:pPr>
            <a:r>
              <a:rPr lang="en-IE" dirty="0" smtClean="0"/>
              <a:t>When preparing copper boards, apply nail varnish in a well ventilated area.</a:t>
            </a:r>
            <a:endParaRPr lang="en-IE" dirty="0"/>
          </a:p>
        </p:txBody>
      </p:sp>
      <p:sp>
        <p:nvSpPr>
          <p:cNvPr id="5" name="Rounded Rectangle 4">
            <a:hlinkClick r:id="rId2" action="ppaction://hlinksldjump"/>
          </p:cNvPr>
          <p:cNvSpPr/>
          <p:nvPr/>
        </p:nvSpPr>
        <p:spPr>
          <a:xfrm>
            <a:off x="3846153" y="5733835"/>
            <a:ext cx="1446962" cy="753627"/>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smtClean="0"/>
              <a:t>Return to Main Menu</a:t>
            </a:r>
            <a:endParaRPr lang="en-IE" b="1" dirty="0"/>
          </a:p>
        </p:txBody>
      </p:sp>
    </p:spTree>
    <p:extLst>
      <p:ext uri="{BB962C8B-B14F-4D97-AF65-F5344CB8AC3E}">
        <p14:creationId xmlns:p14="http://schemas.microsoft.com/office/powerpoint/2010/main" val="36686698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519113" y="790575"/>
            <a:ext cx="8156575" cy="372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IE" altLang="en-US" dirty="0"/>
              <a:t>This work has been made possible by the original contributions of postgraduate students taking part in the Chemistry Outreach Module, offered by the Dublin Chemistry PhD program. </a:t>
            </a:r>
          </a:p>
          <a:p>
            <a:pPr algn="ctr" eaLnBrk="1" hangingPunct="1"/>
            <a:endParaRPr lang="en-IE" altLang="en-US" dirty="0" smtClean="0"/>
          </a:p>
          <a:p>
            <a:pPr algn="ctr" eaLnBrk="1" hangingPunct="1"/>
            <a:r>
              <a:rPr lang="en-IE" altLang="en-US" dirty="0" smtClean="0"/>
              <a:t>The “Gigantic STM” teaching material was created by</a:t>
            </a:r>
          </a:p>
          <a:p>
            <a:pPr algn="ctr" eaLnBrk="1" hangingPunct="1"/>
            <a:r>
              <a:rPr lang="en-IE" altLang="en-US" dirty="0" smtClean="0"/>
              <a:t>Christian </a:t>
            </a:r>
            <a:r>
              <a:rPr lang="en-IE" altLang="en-US" dirty="0" err="1" smtClean="0"/>
              <a:t>Wirtz</a:t>
            </a:r>
            <a:endParaRPr lang="en-IE" altLang="en-US" dirty="0" smtClean="0"/>
          </a:p>
          <a:p>
            <a:pPr algn="ctr" eaLnBrk="1" hangingPunct="1"/>
            <a:r>
              <a:rPr lang="en-IE" altLang="en-US" dirty="0" smtClean="0"/>
              <a:t>Paula E. </a:t>
            </a:r>
            <a:r>
              <a:rPr lang="en-IE" altLang="en-US" dirty="0" err="1" smtClean="0"/>
              <a:t>Colavita</a:t>
            </a:r>
            <a:endParaRPr lang="en-IE" altLang="en-US" dirty="0" smtClean="0"/>
          </a:p>
          <a:p>
            <a:pPr algn="ctr" eaLnBrk="1" hangingPunct="1"/>
            <a:r>
              <a:rPr lang="en-IE" altLang="en-US" dirty="0" smtClean="0"/>
              <a:t>Sylvia Draper </a:t>
            </a:r>
          </a:p>
          <a:p>
            <a:pPr algn="ctr" eaLnBrk="1" hangingPunct="1"/>
            <a:r>
              <a:rPr lang="en-IE" altLang="en-US" dirty="0" smtClean="0"/>
              <a:t>John Daly</a:t>
            </a:r>
          </a:p>
          <a:p>
            <a:pPr algn="ctr" eaLnBrk="1" hangingPunct="1"/>
            <a:endParaRPr lang="en-IE" altLang="en-US" dirty="0"/>
          </a:p>
          <a:p>
            <a:pPr algn="ctr" eaLnBrk="1" hangingPunct="1"/>
            <a:r>
              <a:rPr lang="en-IE" altLang="en-US" dirty="0" smtClean="0"/>
              <a:t>We </a:t>
            </a:r>
            <a:r>
              <a:rPr lang="en-IE" altLang="en-US" dirty="0"/>
              <a:t>would like to thank the following sponsors for their generous support towards the making and distribution of this material:</a:t>
            </a:r>
          </a:p>
          <a:p>
            <a:pPr eaLnBrk="1" hangingPunct="1"/>
            <a:endParaRPr lang="en-US" altLang="en-US" sz="2000" dirty="0"/>
          </a:p>
        </p:txBody>
      </p:sp>
      <p:grpSp>
        <p:nvGrpSpPr>
          <p:cNvPr id="12" name="Group 11"/>
          <p:cNvGrpSpPr/>
          <p:nvPr/>
        </p:nvGrpSpPr>
        <p:grpSpPr>
          <a:xfrm>
            <a:off x="346075" y="4508818"/>
            <a:ext cx="8469312" cy="936625"/>
            <a:chOff x="346075" y="4577398"/>
            <a:chExt cx="8469312" cy="936625"/>
          </a:xfrm>
        </p:grpSpPr>
        <p:pic>
          <p:nvPicPr>
            <p:cNvPr id="5" name="Picture 6" descr="Discover_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5587" y="4721860"/>
              <a:ext cx="2038350"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SFI(English)Stack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3150" y="4577398"/>
              <a:ext cx="1400175"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logo1_SchoolChem20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6037" y="4650423"/>
              <a:ext cx="1266825"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1"/>
            <p:cNvGrpSpPr>
              <a:grpSpLocks/>
            </p:cNvGrpSpPr>
            <p:nvPr/>
          </p:nvGrpSpPr>
          <p:grpSpPr bwMode="auto">
            <a:xfrm>
              <a:off x="346075" y="4721860"/>
              <a:ext cx="2347912" cy="792163"/>
              <a:chOff x="839" y="2704"/>
              <a:chExt cx="2210" cy="676"/>
            </a:xfrm>
          </p:grpSpPr>
          <p:pic>
            <p:nvPicPr>
              <p:cNvPr id="9" name="Picture 9" descr="CivicEngagemen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 y="2704"/>
                <a:ext cx="680" cy="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0"/>
              <p:cNvSpPr txBox="1">
                <a:spLocks noChangeArrowheads="1"/>
              </p:cNvSpPr>
              <p:nvPr/>
            </p:nvSpPr>
            <p:spPr bwMode="auto">
              <a:xfrm>
                <a:off x="1555" y="2779"/>
                <a:ext cx="1494" cy="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IE" altLang="en-US" sz="1100" b="1">
                    <a:latin typeface="Calibri" pitchFamily="34" charset="0"/>
                  </a:rPr>
                  <a:t>Civic Engagement Office</a:t>
                </a:r>
              </a:p>
              <a:p>
                <a:pPr eaLnBrk="1" hangingPunct="1"/>
                <a:r>
                  <a:rPr lang="en-IE" altLang="en-US" sz="1100" b="1">
                    <a:latin typeface="Calibri" pitchFamily="34" charset="0"/>
                  </a:rPr>
                  <a:t>Trinity College Dublin</a:t>
                </a:r>
              </a:p>
              <a:p>
                <a:pPr eaLnBrk="1" hangingPunct="1"/>
                <a:r>
                  <a:rPr lang="en-IE" altLang="en-US" sz="1100" b="1">
                    <a:latin typeface="Calibri" pitchFamily="34" charset="0"/>
                  </a:rPr>
                  <a:t>Service Learning Grant</a:t>
                </a:r>
                <a:endParaRPr lang="en-US" altLang="en-US" sz="1100" b="1">
                  <a:latin typeface="Calibri" pitchFamily="34" charset="0"/>
                </a:endParaRPr>
              </a:p>
            </p:txBody>
          </p:sp>
        </p:grpSp>
        <p:pic>
          <p:nvPicPr>
            <p:cNvPr id="11" name="Picture 14" descr="RS Logo - High R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21612" y="4617085"/>
              <a:ext cx="99377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Rounded Rectangle 12">
            <a:hlinkClick r:id="rId7" action="ppaction://hlinksldjump"/>
          </p:cNvPr>
          <p:cNvSpPr/>
          <p:nvPr/>
        </p:nvSpPr>
        <p:spPr>
          <a:xfrm>
            <a:off x="3846153" y="5733835"/>
            <a:ext cx="1446962" cy="753627"/>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smtClean="0"/>
              <a:t>Return to Main Menu</a:t>
            </a:r>
            <a:endParaRPr lang="en-IE" b="1" dirty="0"/>
          </a:p>
        </p:txBody>
      </p:sp>
    </p:spTree>
    <p:extLst>
      <p:ext uri="{BB962C8B-B14F-4D97-AF65-F5344CB8AC3E}">
        <p14:creationId xmlns:p14="http://schemas.microsoft.com/office/powerpoint/2010/main" val="18243640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42910" y="142852"/>
            <a:ext cx="8229600" cy="6218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b="1" dirty="0" smtClean="0">
                <a:latin typeface="+mj-lt"/>
                <a:ea typeface="+mj-ea"/>
                <a:cs typeface="+mj-cs"/>
              </a:rPr>
              <a:t>Scanning </a:t>
            </a:r>
            <a:r>
              <a:rPr lang="en-US" sz="2800" b="1" dirty="0" err="1" smtClean="0">
                <a:latin typeface="+mj-lt"/>
                <a:ea typeface="+mj-ea"/>
                <a:cs typeface="+mj-cs"/>
              </a:rPr>
              <a:t>Tunnelling</a:t>
            </a:r>
            <a:r>
              <a:rPr lang="en-US" sz="2800" b="1" dirty="0" smtClean="0">
                <a:latin typeface="+mj-lt"/>
                <a:ea typeface="+mj-ea"/>
                <a:cs typeface="+mj-cs"/>
              </a:rPr>
              <a:t> Microscope on a Gigantic Scale</a:t>
            </a:r>
            <a:endParaRPr kumimoji="0" lang="en-IE" sz="2800" b="1" i="0" u="none" strike="noStrike" kern="1200" cap="none" spc="0" normalizeH="0" baseline="0" noProof="0" dirty="0">
              <a:ln>
                <a:noFill/>
              </a:ln>
              <a:effectLst/>
              <a:uLnTx/>
              <a:uFillTx/>
              <a:latin typeface="+mj-lt"/>
              <a:ea typeface="+mj-ea"/>
              <a:cs typeface="+mj-cs"/>
            </a:endParaRPr>
          </a:p>
        </p:txBody>
      </p:sp>
      <p:sp>
        <p:nvSpPr>
          <p:cNvPr id="6" name="Rectangle 5"/>
          <p:cNvSpPr/>
          <p:nvPr/>
        </p:nvSpPr>
        <p:spPr>
          <a:xfrm>
            <a:off x="642910" y="995546"/>
            <a:ext cx="8033546" cy="4524315"/>
          </a:xfrm>
          <a:prstGeom prst="rect">
            <a:avLst/>
          </a:prstGeom>
        </p:spPr>
        <p:txBody>
          <a:bodyPr wrap="square">
            <a:spAutoFit/>
          </a:bodyPr>
          <a:lstStyle/>
          <a:p>
            <a:r>
              <a:rPr lang="en-IE" b="1" dirty="0" smtClean="0">
                <a:solidFill>
                  <a:srgbClr val="0066FF"/>
                </a:solidFill>
              </a:rPr>
              <a:t>MAIN MENU - These </a:t>
            </a:r>
            <a:r>
              <a:rPr lang="en-IE" b="1" dirty="0" err="1" smtClean="0">
                <a:solidFill>
                  <a:srgbClr val="0066FF"/>
                </a:solidFill>
              </a:rPr>
              <a:t>instructables</a:t>
            </a:r>
            <a:r>
              <a:rPr lang="en-IE" b="1" dirty="0" smtClean="0">
                <a:solidFill>
                  <a:srgbClr val="0066FF"/>
                </a:solidFill>
              </a:rPr>
              <a:t> contain:</a:t>
            </a:r>
          </a:p>
          <a:p>
            <a:endParaRPr lang="en-IE" b="1" dirty="0" smtClean="0">
              <a:solidFill>
                <a:srgbClr val="0066FF"/>
              </a:solidFill>
            </a:endParaRPr>
          </a:p>
          <a:p>
            <a:pPr marL="342900" indent="-342900">
              <a:buAutoNum type="arabicParenR"/>
            </a:pPr>
            <a:r>
              <a:rPr lang="en-IE" dirty="0" smtClean="0">
                <a:hlinkClick r:id="rId3" action="ppaction://hlinksldjump"/>
              </a:rPr>
              <a:t>Slides for the introduction of STM and its basic principles</a:t>
            </a:r>
            <a:endParaRPr lang="en-IE" dirty="0" smtClean="0"/>
          </a:p>
          <a:p>
            <a:pPr lvl="1"/>
            <a:r>
              <a:rPr lang="en-IE" dirty="0"/>
              <a:t>	</a:t>
            </a:r>
            <a:r>
              <a:rPr lang="en-IE" dirty="0" smtClean="0"/>
              <a:t>Presentation time:</a:t>
            </a:r>
          </a:p>
          <a:p>
            <a:endParaRPr lang="en-IE" dirty="0" smtClean="0"/>
          </a:p>
          <a:p>
            <a:r>
              <a:rPr lang="en-IE" dirty="0" smtClean="0"/>
              <a:t>2)  </a:t>
            </a:r>
            <a:r>
              <a:rPr lang="en-IE" dirty="0" smtClean="0">
                <a:hlinkClick r:id="rId4" action="ppaction://hlinksldjump"/>
              </a:rPr>
              <a:t>Student instructions describing the STM lab activity</a:t>
            </a:r>
            <a:endParaRPr lang="en-IE" dirty="0" smtClean="0"/>
          </a:p>
          <a:p>
            <a:r>
              <a:rPr lang="en-IE" dirty="0"/>
              <a:t>	</a:t>
            </a:r>
            <a:r>
              <a:rPr lang="en-IE" dirty="0" smtClean="0"/>
              <a:t>Activity time: 20-25 min</a:t>
            </a:r>
          </a:p>
          <a:p>
            <a:endParaRPr lang="en-IE" dirty="0" smtClean="0"/>
          </a:p>
          <a:p>
            <a:r>
              <a:rPr lang="en-IE" dirty="0" smtClean="0"/>
              <a:t>3) </a:t>
            </a:r>
            <a:r>
              <a:rPr lang="en-IE" dirty="0" smtClean="0">
                <a:hlinkClick r:id="rId5" action="ppaction://hlinksldjump"/>
              </a:rPr>
              <a:t>Teacher instructions on how to carry out the activity and prepare the material </a:t>
            </a:r>
            <a:r>
              <a:rPr lang="en-IE" dirty="0"/>
              <a:t>	</a:t>
            </a:r>
            <a:r>
              <a:rPr lang="en-IE" dirty="0" smtClean="0"/>
              <a:t>Suggested part numbers, cost and DIY instructions</a:t>
            </a:r>
          </a:p>
          <a:p>
            <a:endParaRPr lang="en-IE" dirty="0"/>
          </a:p>
          <a:p>
            <a:r>
              <a:rPr lang="en-IE" dirty="0" smtClean="0"/>
              <a:t>4) </a:t>
            </a:r>
            <a:r>
              <a:rPr lang="en-IE" dirty="0" smtClean="0">
                <a:hlinkClick r:id="rId6" action="ppaction://hlinksldjump"/>
              </a:rPr>
              <a:t>Health &amp; Safety considerations</a:t>
            </a:r>
            <a:endParaRPr lang="en-IE" dirty="0" smtClean="0"/>
          </a:p>
          <a:p>
            <a:endParaRPr lang="en-IE" dirty="0" smtClean="0"/>
          </a:p>
          <a:p>
            <a:endParaRPr lang="en-IE" dirty="0" smtClean="0"/>
          </a:p>
          <a:p>
            <a:r>
              <a:rPr lang="en-IE" dirty="0" smtClean="0"/>
              <a:t>5) </a:t>
            </a:r>
            <a:r>
              <a:rPr lang="en-IE" dirty="0" smtClean="0">
                <a:hlinkClick r:id="rId7" action="ppaction://hlinksldjump"/>
              </a:rPr>
              <a:t>Credits and Funding Acknowledgements</a:t>
            </a:r>
            <a:endParaRPr lang="en-IE" dirty="0" smtClean="0"/>
          </a:p>
          <a:p>
            <a:endParaRPr lang="en-IE" dirty="0" smtClean="0"/>
          </a:p>
        </p:txBody>
      </p:sp>
    </p:spTree>
    <p:extLst>
      <p:ext uri="{BB962C8B-B14F-4D97-AF65-F5344CB8AC3E}">
        <p14:creationId xmlns:p14="http://schemas.microsoft.com/office/powerpoint/2010/main" val="30395718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552" y="332656"/>
            <a:ext cx="8033546" cy="1477328"/>
          </a:xfrm>
          <a:prstGeom prst="rect">
            <a:avLst/>
          </a:prstGeom>
        </p:spPr>
        <p:txBody>
          <a:bodyPr wrap="square">
            <a:spAutoFit/>
          </a:bodyPr>
          <a:lstStyle/>
          <a:p>
            <a:r>
              <a:rPr lang="en-IE" b="1" dirty="0" smtClean="0">
                <a:solidFill>
                  <a:srgbClr val="0066FF"/>
                </a:solidFill>
              </a:rPr>
              <a:t>Introduction to Scanning Tunnelling Microscopy</a:t>
            </a:r>
          </a:p>
          <a:p>
            <a:r>
              <a:rPr lang="en-IE" dirty="0" smtClean="0"/>
              <a:t>Most molecules are only a few nanometres (nm) in size. Given that 1 nm is 1 billionth of a metre our eyes cannot see objects this small even through a regular microscope. </a:t>
            </a:r>
          </a:p>
          <a:p>
            <a:r>
              <a:rPr lang="en-IE" dirty="0" smtClean="0"/>
              <a:t>If you could see it, a molecule of aspirin would look something like this :</a:t>
            </a:r>
            <a:endParaRPr lang="en-IE" dirty="0"/>
          </a:p>
        </p:txBody>
      </p:sp>
      <p:pic>
        <p:nvPicPr>
          <p:cNvPr id="1028" name="Picture 4" descr="http://www.themolecularuniverse.com/MMMGIFL/aspirin.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5576" y="1988840"/>
            <a:ext cx="3467100" cy="3819525"/>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a:xfrm>
            <a:off x="1115616" y="6093296"/>
            <a:ext cx="2952328"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427984" y="2132856"/>
            <a:ext cx="0" cy="360040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508104" y="1999382"/>
            <a:ext cx="3312368" cy="4226798"/>
          </a:xfrm>
          <a:prstGeom prst="rect">
            <a:avLst/>
          </a:prstGeom>
        </p:spPr>
        <p:txBody>
          <a:bodyPr wrap="square">
            <a:spAutoFit/>
          </a:bodyPr>
          <a:lstStyle/>
          <a:p>
            <a:pPr>
              <a:spcAft>
                <a:spcPts val="1000"/>
              </a:spcAft>
            </a:pPr>
            <a:r>
              <a:rPr lang="en-IE" dirty="0" smtClean="0"/>
              <a:t>The sticks represent chemical bonds and the coloured spheres represent different individual atoms . The colours are not real. Red represents oxygen, grey carbon and white hydrogen atoms.</a:t>
            </a:r>
          </a:p>
          <a:p>
            <a:pPr>
              <a:spcAft>
                <a:spcPts val="1000"/>
              </a:spcAft>
            </a:pPr>
            <a:r>
              <a:rPr lang="en-IE" dirty="0" smtClean="0"/>
              <a:t>It would take you more than 1,000 aspirin molecules lined up head-to-tail to span the length of a typical cell.</a:t>
            </a:r>
          </a:p>
          <a:p>
            <a:pPr>
              <a:spcAft>
                <a:spcPts val="1000"/>
              </a:spcAft>
            </a:pPr>
            <a:r>
              <a:rPr lang="en-IE" dirty="0" smtClean="0"/>
              <a:t>It would take more than 5 million molecules to span the length of an aspirin tablet!</a:t>
            </a:r>
          </a:p>
        </p:txBody>
      </p:sp>
      <p:sp>
        <p:nvSpPr>
          <p:cNvPr id="14" name="Rectangle 13"/>
          <p:cNvSpPr/>
          <p:nvPr/>
        </p:nvSpPr>
        <p:spPr>
          <a:xfrm>
            <a:off x="4455406" y="3621216"/>
            <a:ext cx="879771" cy="369332"/>
          </a:xfrm>
          <a:prstGeom prst="rect">
            <a:avLst/>
          </a:prstGeom>
        </p:spPr>
        <p:txBody>
          <a:bodyPr wrap="square">
            <a:spAutoFit/>
          </a:bodyPr>
          <a:lstStyle/>
          <a:p>
            <a:r>
              <a:rPr lang="en-IE" dirty="0" smtClean="0"/>
              <a:t>0.8 nm</a:t>
            </a:r>
          </a:p>
        </p:txBody>
      </p:sp>
      <p:sp>
        <p:nvSpPr>
          <p:cNvPr id="15" name="Rectangle 14"/>
          <p:cNvSpPr/>
          <p:nvPr/>
        </p:nvSpPr>
        <p:spPr>
          <a:xfrm>
            <a:off x="2049240" y="6165304"/>
            <a:ext cx="879771" cy="369332"/>
          </a:xfrm>
          <a:prstGeom prst="rect">
            <a:avLst/>
          </a:prstGeom>
        </p:spPr>
        <p:txBody>
          <a:bodyPr wrap="square">
            <a:spAutoFit/>
          </a:bodyPr>
          <a:lstStyle/>
          <a:p>
            <a:r>
              <a:rPr lang="en-IE" dirty="0" smtClean="0"/>
              <a:t>0.6 nm</a:t>
            </a:r>
          </a:p>
        </p:txBody>
      </p:sp>
      <p:sp>
        <p:nvSpPr>
          <p:cNvPr id="11" name="Rounded Rectangle 10">
            <a:hlinkClick r:id="rId6"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290282" y="6205914"/>
            <a:ext cx="530190" cy="530190"/>
          </a:xfrm>
          <a:prstGeom prst="rect">
            <a:avLst/>
          </a:prstGeom>
        </p:spPr>
      </p:pic>
    </p:spTree>
    <p:extLst>
      <p:ext uri="{BB962C8B-B14F-4D97-AF65-F5344CB8AC3E}">
        <p14:creationId xmlns:p14="http://schemas.microsoft.com/office/powerpoint/2010/main" val="15126817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829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0393" y="401236"/>
            <a:ext cx="8379947" cy="1882567"/>
          </a:xfrm>
          <a:prstGeom prst="rect">
            <a:avLst/>
          </a:prstGeom>
        </p:spPr>
        <p:txBody>
          <a:bodyPr wrap="square">
            <a:spAutoFit/>
          </a:bodyPr>
          <a:lstStyle/>
          <a:p>
            <a:pPr>
              <a:spcAft>
                <a:spcPts val="1000"/>
              </a:spcAft>
            </a:pPr>
            <a:r>
              <a:rPr lang="en-IE" dirty="0" smtClean="0"/>
              <a:t>A regular optical microscope will let you image </a:t>
            </a:r>
            <a:r>
              <a:rPr lang="en-IE" dirty="0" smtClean="0"/>
              <a:t>living cells </a:t>
            </a:r>
            <a:r>
              <a:rPr lang="en-IE" dirty="0" smtClean="0"/>
              <a:t>but it does not have sufficient resolution power to allow you to see single molecules and the individual atoms that make them up. </a:t>
            </a:r>
          </a:p>
          <a:p>
            <a:pPr>
              <a:spcAft>
                <a:spcPts val="1000"/>
              </a:spcAft>
            </a:pPr>
            <a:r>
              <a:rPr lang="en-IE" dirty="0" smtClean="0"/>
              <a:t>However, there is one type of microscope that manages to “see” individual molecules, their shapes and the atoms they contain. It is called </a:t>
            </a:r>
            <a:r>
              <a:rPr lang="en-IE" b="1" dirty="0" smtClean="0">
                <a:solidFill>
                  <a:srgbClr val="FF0000"/>
                </a:solidFill>
              </a:rPr>
              <a:t>Scanning Tunnelling Microscope (STM)</a:t>
            </a:r>
            <a:r>
              <a:rPr lang="en-IE" dirty="0" smtClean="0">
                <a:solidFill>
                  <a:srgbClr val="FF0000"/>
                </a:solidFill>
              </a:rPr>
              <a:t> </a:t>
            </a:r>
            <a:r>
              <a:rPr lang="en-IE" dirty="0" smtClean="0"/>
              <a:t>and it is used to study molecules when they are lying, or adsorbed, on surfaces.</a:t>
            </a:r>
            <a:endParaRPr lang="en-IE" dirty="0"/>
          </a:p>
        </p:txBody>
      </p:sp>
      <p:pic>
        <p:nvPicPr>
          <p:cNvPr id="2052" name="Picture 4" descr="https://www.research.ibm.com/images/about/nobe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518" y="2545732"/>
            <a:ext cx="3476625" cy="257175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n atomic-resolution image of a clean and structurally perfect synthesized graphene sheet. Individual carbon atoms appear white in the image. The image was obtained through the reconstruction of the electron exit wave function from 15 lattice images using MacTempas softwar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2040" y="2473724"/>
            <a:ext cx="3384376" cy="301728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492679" y="5570068"/>
            <a:ext cx="3823737" cy="830997"/>
          </a:xfrm>
          <a:prstGeom prst="rect">
            <a:avLst/>
          </a:prstGeom>
          <a:noFill/>
        </p:spPr>
        <p:txBody>
          <a:bodyPr wrap="square" rtlCol="0">
            <a:spAutoFit/>
          </a:bodyPr>
          <a:lstStyle/>
          <a:p>
            <a:pPr algn="ctr"/>
            <a:r>
              <a:rPr lang="en-IE" dirty="0" smtClean="0"/>
              <a:t>STM sample image of the fused benzene rings in </a:t>
            </a:r>
            <a:r>
              <a:rPr lang="en-IE" dirty="0" err="1" smtClean="0"/>
              <a:t>graphene</a:t>
            </a:r>
            <a:r>
              <a:rPr lang="en-IE" dirty="0" smtClean="0"/>
              <a:t> molecules</a:t>
            </a:r>
          </a:p>
          <a:p>
            <a:pPr algn="ctr"/>
            <a:r>
              <a:rPr lang="en-IE" sz="1200" dirty="0" smtClean="0"/>
              <a:t>By </a:t>
            </a:r>
            <a:r>
              <a:rPr lang="en-IE" sz="1200" dirty="0" err="1" smtClean="0"/>
              <a:t>Dato</a:t>
            </a:r>
            <a:r>
              <a:rPr lang="en-IE" sz="1200" dirty="0" smtClean="0"/>
              <a:t> et al. </a:t>
            </a:r>
            <a:r>
              <a:rPr lang="en-IE" sz="1200" i="1" dirty="0" smtClean="0"/>
              <a:t>Chem. Comm.</a:t>
            </a:r>
            <a:r>
              <a:rPr lang="en-IE" sz="1200" dirty="0" smtClean="0"/>
              <a:t> </a:t>
            </a:r>
            <a:r>
              <a:rPr lang="en-IE" sz="1200" b="1" dirty="0" smtClean="0"/>
              <a:t>2009</a:t>
            </a:r>
            <a:r>
              <a:rPr lang="en-IE" sz="1200" dirty="0" smtClean="0"/>
              <a:t>, 6095-6097</a:t>
            </a:r>
            <a:endParaRPr lang="en-IE" sz="1200" dirty="0"/>
          </a:p>
        </p:txBody>
      </p:sp>
      <p:sp>
        <p:nvSpPr>
          <p:cNvPr id="11" name="TextBox 10"/>
          <p:cNvSpPr txBox="1"/>
          <p:nvPr/>
        </p:nvSpPr>
        <p:spPr>
          <a:xfrm>
            <a:off x="572517" y="5329573"/>
            <a:ext cx="3476625" cy="1107996"/>
          </a:xfrm>
          <a:prstGeom prst="rect">
            <a:avLst/>
          </a:prstGeom>
          <a:noFill/>
        </p:spPr>
        <p:txBody>
          <a:bodyPr wrap="square" rtlCol="0">
            <a:spAutoFit/>
          </a:bodyPr>
          <a:lstStyle/>
          <a:p>
            <a:pPr algn="ctr"/>
            <a:r>
              <a:rPr lang="en-IE" dirty="0" smtClean="0"/>
              <a:t>The inventors of STM, </a:t>
            </a:r>
            <a:r>
              <a:rPr lang="de-DE" dirty="0"/>
              <a:t>Gerd Binnig and Heinrich </a:t>
            </a:r>
            <a:r>
              <a:rPr lang="de-DE" dirty="0" smtClean="0"/>
              <a:t>Rohrer,</a:t>
            </a:r>
            <a:r>
              <a:rPr lang="en-IE" dirty="0" smtClean="0"/>
              <a:t> won the Nobel prize </a:t>
            </a:r>
          </a:p>
          <a:p>
            <a:pPr algn="ctr"/>
            <a:r>
              <a:rPr lang="en-IE" sz="1200" dirty="0" smtClean="0"/>
              <a:t>See: www.nobelprize.org</a:t>
            </a:r>
            <a:endParaRPr lang="en-IE" sz="1200" dirty="0"/>
          </a:p>
        </p:txBody>
      </p:sp>
      <p:sp>
        <p:nvSpPr>
          <p:cNvPr id="9" name="Rounded Rectangle 8">
            <a:hlinkClick r:id="rId7"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293556" y="6240780"/>
            <a:ext cx="529200" cy="529200"/>
          </a:xfrm>
          <a:prstGeom prst="rect">
            <a:avLst/>
          </a:prstGeom>
        </p:spPr>
      </p:pic>
    </p:spTree>
    <p:extLst>
      <p:ext uri="{BB962C8B-B14F-4D97-AF65-F5344CB8AC3E}">
        <p14:creationId xmlns:p14="http://schemas.microsoft.com/office/powerpoint/2010/main" val="25317846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986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8610" y="287944"/>
            <a:ext cx="8561070" cy="2841804"/>
          </a:xfrm>
          <a:prstGeom prst="rect">
            <a:avLst/>
          </a:prstGeom>
        </p:spPr>
        <p:txBody>
          <a:bodyPr wrap="square">
            <a:spAutoFit/>
          </a:bodyPr>
          <a:lstStyle/>
          <a:p>
            <a:pPr>
              <a:spcAft>
                <a:spcPts val="1000"/>
              </a:spcAft>
            </a:pPr>
            <a:r>
              <a:rPr lang="en-IE" b="1" dirty="0" smtClean="0">
                <a:solidFill>
                  <a:srgbClr val="0066FF"/>
                </a:solidFill>
              </a:rPr>
              <a:t>How is it possible to see molecules and atoms using STM</a:t>
            </a:r>
            <a:r>
              <a:rPr lang="en-IE" dirty="0" smtClean="0">
                <a:solidFill>
                  <a:srgbClr val="0066FF"/>
                </a:solidFill>
              </a:rPr>
              <a:t> ?</a:t>
            </a:r>
          </a:p>
          <a:p>
            <a:pPr>
              <a:spcAft>
                <a:spcPts val="1000"/>
              </a:spcAft>
            </a:pPr>
            <a:r>
              <a:rPr lang="en-IE" dirty="0" smtClean="0"/>
              <a:t>An STM microscope works by measuring the very small electrical currents that pass between the surface and a very sharp metallic tip. (Ideally the tip is so sharp that it has a single metal atom at its end). </a:t>
            </a:r>
          </a:p>
          <a:p>
            <a:pPr>
              <a:spcAft>
                <a:spcPts val="1000"/>
              </a:spcAft>
            </a:pPr>
            <a:r>
              <a:rPr lang="en-IE" dirty="0" smtClean="0"/>
              <a:t>When imaging a surface using STM, the tip is held very close to the surface (although not in contact) so that electrons can move between the tip and the sample through a process called “quantum tunnelling”. Because the movement of charge is essentially an electrical current, a measurement of tunnelling current at different points across the sample can be used to map out those regions that are rich in electrons (bonds or atoms).</a:t>
            </a:r>
            <a:endParaRPr lang="en-IE" dirty="0"/>
          </a:p>
        </p:txBody>
      </p:sp>
      <p:sp>
        <p:nvSpPr>
          <p:cNvPr id="35" name="TextBox 34"/>
          <p:cNvSpPr txBox="1"/>
          <p:nvPr/>
        </p:nvSpPr>
        <p:spPr>
          <a:xfrm>
            <a:off x="5657850" y="3404327"/>
            <a:ext cx="3070517" cy="2990562"/>
          </a:xfrm>
          <a:prstGeom prst="rect">
            <a:avLst/>
          </a:prstGeom>
          <a:noFill/>
        </p:spPr>
        <p:txBody>
          <a:bodyPr wrap="square" rtlCol="0">
            <a:spAutoFit/>
          </a:bodyPr>
          <a:lstStyle/>
          <a:p>
            <a:pPr>
              <a:spcAft>
                <a:spcPts val="1000"/>
              </a:spcAft>
            </a:pPr>
            <a:r>
              <a:rPr lang="en-IE" dirty="0" smtClean="0"/>
              <a:t>In the figure, the tip is moved over the surface keeping a distance from it &lt;1 nm. When it travels over a region that is richer in electrons, the tip records an increase in current.</a:t>
            </a:r>
          </a:p>
          <a:p>
            <a:pPr>
              <a:spcAft>
                <a:spcPts val="1000"/>
              </a:spcAft>
            </a:pPr>
            <a:r>
              <a:rPr lang="en-IE" dirty="0" smtClean="0"/>
              <a:t>The current trace can be used to reconstruct the position of the atoms along the path travelled by the tip.</a:t>
            </a:r>
            <a:endParaRPr lang="en-IE" dirty="0"/>
          </a:p>
        </p:txBody>
      </p:sp>
      <p:grpSp>
        <p:nvGrpSpPr>
          <p:cNvPr id="31" name="Group 30"/>
          <p:cNvGrpSpPr/>
          <p:nvPr/>
        </p:nvGrpSpPr>
        <p:grpSpPr>
          <a:xfrm>
            <a:off x="410919" y="3358607"/>
            <a:ext cx="5033465" cy="3192231"/>
            <a:chOff x="273759" y="3347177"/>
            <a:chExt cx="5033465" cy="3192231"/>
          </a:xfrm>
        </p:grpSpPr>
        <p:sp>
          <p:nvSpPr>
            <p:cNvPr id="48" name="Freeform 47"/>
            <p:cNvSpPr/>
            <p:nvPr/>
          </p:nvSpPr>
          <p:spPr>
            <a:xfrm>
              <a:off x="976302" y="5726078"/>
              <a:ext cx="678094" cy="215757"/>
            </a:xfrm>
            <a:custGeom>
              <a:avLst/>
              <a:gdLst>
                <a:gd name="connsiteX0" fmla="*/ 0 w 678094"/>
                <a:gd name="connsiteY0" fmla="*/ 0 h 215757"/>
                <a:gd name="connsiteX1" fmla="*/ 0 w 678094"/>
                <a:gd name="connsiteY1" fmla="*/ 215757 h 215757"/>
                <a:gd name="connsiteX2" fmla="*/ 678094 w 678094"/>
                <a:gd name="connsiteY2" fmla="*/ 215757 h 215757"/>
              </a:gdLst>
              <a:ahLst/>
              <a:cxnLst>
                <a:cxn ang="0">
                  <a:pos x="connsiteX0" y="connsiteY0"/>
                </a:cxn>
                <a:cxn ang="0">
                  <a:pos x="connsiteX1" y="connsiteY1"/>
                </a:cxn>
                <a:cxn ang="0">
                  <a:pos x="connsiteX2" y="connsiteY2"/>
                </a:cxn>
              </a:cxnLst>
              <a:rect l="l" t="t" r="r" b="b"/>
              <a:pathLst>
                <a:path w="678094" h="215757">
                  <a:moveTo>
                    <a:pt x="0" y="0"/>
                  </a:moveTo>
                  <a:lnTo>
                    <a:pt x="0" y="215757"/>
                  </a:lnTo>
                  <a:lnTo>
                    <a:pt x="678094" y="215757"/>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3" name="Freeform 42"/>
            <p:cNvSpPr/>
            <p:nvPr/>
          </p:nvSpPr>
          <p:spPr>
            <a:xfrm>
              <a:off x="976302" y="4419791"/>
              <a:ext cx="1217684" cy="1224122"/>
            </a:xfrm>
            <a:custGeom>
              <a:avLst/>
              <a:gdLst>
                <a:gd name="connsiteX0" fmla="*/ 1109609 w 1109609"/>
                <a:gd name="connsiteY0" fmla="*/ 174660 h 1787703"/>
                <a:gd name="connsiteX1" fmla="*/ 1109609 w 1109609"/>
                <a:gd name="connsiteY1" fmla="*/ 0 h 1787703"/>
                <a:gd name="connsiteX2" fmla="*/ 0 w 1109609"/>
                <a:gd name="connsiteY2" fmla="*/ 0 h 1787703"/>
                <a:gd name="connsiteX3" fmla="*/ 0 w 1109609"/>
                <a:gd name="connsiteY3" fmla="*/ 1787703 h 1787703"/>
                <a:gd name="connsiteX4" fmla="*/ 657546 w 1109609"/>
                <a:gd name="connsiteY4" fmla="*/ 1787703 h 1787703"/>
                <a:gd name="connsiteX0" fmla="*/ 1109609 w 1109609"/>
                <a:gd name="connsiteY0" fmla="*/ 174660 h 1787703"/>
                <a:gd name="connsiteX1" fmla="*/ 1109609 w 1109609"/>
                <a:gd name="connsiteY1" fmla="*/ 0 h 1787703"/>
                <a:gd name="connsiteX2" fmla="*/ 0 w 1109609"/>
                <a:gd name="connsiteY2" fmla="*/ 0 h 1787703"/>
                <a:gd name="connsiteX3" fmla="*/ 0 w 1109609"/>
                <a:gd name="connsiteY3" fmla="*/ 1787703 h 1787703"/>
                <a:gd name="connsiteX0" fmla="*/ 1109609 w 1109609"/>
                <a:gd name="connsiteY0" fmla="*/ 174660 h 1457818"/>
                <a:gd name="connsiteX1" fmla="*/ 1109609 w 1109609"/>
                <a:gd name="connsiteY1" fmla="*/ 0 h 1457818"/>
                <a:gd name="connsiteX2" fmla="*/ 0 w 1109609"/>
                <a:gd name="connsiteY2" fmla="*/ 0 h 1457818"/>
                <a:gd name="connsiteX3" fmla="*/ 0 w 1109609"/>
                <a:gd name="connsiteY3" fmla="*/ 1457818 h 1457818"/>
              </a:gdLst>
              <a:ahLst/>
              <a:cxnLst>
                <a:cxn ang="0">
                  <a:pos x="connsiteX0" y="connsiteY0"/>
                </a:cxn>
                <a:cxn ang="0">
                  <a:pos x="connsiteX1" y="connsiteY1"/>
                </a:cxn>
                <a:cxn ang="0">
                  <a:pos x="connsiteX2" y="connsiteY2"/>
                </a:cxn>
                <a:cxn ang="0">
                  <a:pos x="connsiteX3" y="connsiteY3"/>
                </a:cxn>
              </a:cxnLst>
              <a:rect l="l" t="t" r="r" b="b"/>
              <a:pathLst>
                <a:path w="1109609" h="1457818">
                  <a:moveTo>
                    <a:pt x="1109609" y="174660"/>
                  </a:moveTo>
                  <a:lnTo>
                    <a:pt x="1109609" y="0"/>
                  </a:lnTo>
                  <a:lnTo>
                    <a:pt x="0" y="0"/>
                  </a:lnTo>
                  <a:lnTo>
                    <a:pt x="0" y="1457818"/>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Rectangle 4"/>
            <p:cNvSpPr/>
            <p:nvPr/>
          </p:nvSpPr>
          <p:spPr>
            <a:xfrm>
              <a:off x="1617922" y="5712946"/>
              <a:ext cx="3096344"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6" name="Oval 5"/>
            <p:cNvSpPr/>
            <p:nvPr/>
          </p:nvSpPr>
          <p:spPr>
            <a:xfrm>
              <a:off x="2204350" y="5714648"/>
              <a:ext cx="288032" cy="288032"/>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Oval 6"/>
            <p:cNvSpPr/>
            <p:nvPr/>
          </p:nvSpPr>
          <p:spPr>
            <a:xfrm>
              <a:off x="3053397" y="5710047"/>
              <a:ext cx="288032" cy="288032"/>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8" name="Oval 7"/>
            <p:cNvSpPr/>
            <p:nvPr/>
          </p:nvSpPr>
          <p:spPr>
            <a:xfrm>
              <a:off x="3891712" y="5712247"/>
              <a:ext cx="288032" cy="288032"/>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TextBox 8"/>
            <p:cNvSpPr txBox="1"/>
            <p:nvPr/>
          </p:nvSpPr>
          <p:spPr>
            <a:xfrm>
              <a:off x="2767819" y="6170076"/>
              <a:ext cx="882293" cy="369332"/>
            </a:xfrm>
            <a:prstGeom prst="rect">
              <a:avLst/>
            </a:prstGeom>
            <a:noFill/>
          </p:spPr>
          <p:txBody>
            <a:bodyPr wrap="none" rtlCol="0">
              <a:spAutoFit/>
            </a:bodyPr>
            <a:lstStyle/>
            <a:p>
              <a:r>
                <a:rPr lang="en-IE" dirty="0" smtClean="0"/>
                <a:t>Surface</a:t>
              </a:r>
              <a:endParaRPr lang="en-IE" dirty="0"/>
            </a:p>
          </p:txBody>
        </p:sp>
        <p:sp>
          <p:nvSpPr>
            <p:cNvPr id="15" name="Isosceles Triangle 14"/>
            <p:cNvSpPr/>
            <p:nvPr/>
          </p:nvSpPr>
          <p:spPr>
            <a:xfrm flipV="1">
              <a:off x="2090226" y="4401247"/>
              <a:ext cx="502355" cy="1075556"/>
            </a:xfrm>
            <a:prstGeom prst="triangle">
              <a:avLst/>
            </a:prstGeom>
            <a:solidFill>
              <a:schemeClr val="bg2">
                <a:lumMod val="5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6" name="TextBox 15"/>
            <p:cNvSpPr txBox="1"/>
            <p:nvPr/>
          </p:nvSpPr>
          <p:spPr>
            <a:xfrm>
              <a:off x="2582430" y="4531784"/>
              <a:ext cx="436338" cy="369332"/>
            </a:xfrm>
            <a:prstGeom prst="rect">
              <a:avLst/>
            </a:prstGeom>
            <a:noFill/>
          </p:spPr>
          <p:txBody>
            <a:bodyPr wrap="none" rtlCol="0">
              <a:spAutoFit/>
            </a:bodyPr>
            <a:lstStyle/>
            <a:p>
              <a:r>
                <a:rPr lang="en-IE" dirty="0" smtClean="0"/>
                <a:t>tip</a:t>
              </a:r>
              <a:endParaRPr lang="en-IE" dirty="0"/>
            </a:p>
          </p:txBody>
        </p:sp>
        <p:sp>
          <p:nvSpPr>
            <p:cNvPr id="17" name="TextBox 16"/>
            <p:cNvSpPr txBox="1"/>
            <p:nvPr/>
          </p:nvSpPr>
          <p:spPr>
            <a:xfrm>
              <a:off x="4543425" y="6083050"/>
              <a:ext cx="763799" cy="369332"/>
            </a:xfrm>
            <a:prstGeom prst="rect">
              <a:avLst/>
            </a:prstGeom>
            <a:noFill/>
          </p:spPr>
          <p:txBody>
            <a:bodyPr wrap="none" rtlCol="0">
              <a:spAutoFit/>
            </a:bodyPr>
            <a:lstStyle/>
            <a:p>
              <a:r>
                <a:rPr lang="en-IE" dirty="0" smtClean="0"/>
                <a:t>atoms</a:t>
              </a:r>
              <a:endParaRPr lang="en-IE" dirty="0"/>
            </a:p>
          </p:txBody>
        </p:sp>
        <p:cxnSp>
          <p:nvCxnSpPr>
            <p:cNvPr id="19" name="Straight Arrow Connector 18"/>
            <p:cNvCxnSpPr>
              <a:stCxn id="17" idx="1"/>
              <a:endCxn id="8" idx="5"/>
            </p:cNvCxnSpPr>
            <p:nvPr/>
          </p:nvCxnSpPr>
          <p:spPr>
            <a:xfrm flipH="1" flipV="1">
              <a:off x="4137563" y="5958098"/>
              <a:ext cx="405862" cy="30961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1663856" y="3609457"/>
              <a:ext cx="3064528" cy="232297"/>
              <a:chOff x="723760" y="5514999"/>
              <a:chExt cx="3064528" cy="232297"/>
            </a:xfrm>
          </p:grpSpPr>
          <p:grpSp>
            <p:nvGrpSpPr>
              <p:cNvPr id="23" name="Group 22"/>
              <p:cNvGrpSpPr/>
              <p:nvPr/>
            </p:nvGrpSpPr>
            <p:grpSpPr>
              <a:xfrm>
                <a:off x="723760" y="5517232"/>
                <a:ext cx="1512168" cy="230064"/>
                <a:chOff x="688700" y="3861047"/>
                <a:chExt cx="1512168" cy="230064"/>
              </a:xfrm>
            </p:grpSpPr>
            <p:sp>
              <p:nvSpPr>
                <p:cNvPr id="12" name="Freeform 11"/>
                <p:cNvSpPr/>
                <p:nvPr/>
              </p:nvSpPr>
              <p:spPr>
                <a:xfrm>
                  <a:off x="688700" y="3861048"/>
                  <a:ext cx="723482" cy="230063"/>
                </a:xfrm>
                <a:custGeom>
                  <a:avLst/>
                  <a:gdLst>
                    <a:gd name="connsiteX0" fmla="*/ 0 w 723482"/>
                    <a:gd name="connsiteY0" fmla="*/ 227831 h 238995"/>
                    <a:gd name="connsiteX1" fmla="*/ 241161 w 723482"/>
                    <a:gd name="connsiteY1" fmla="*/ 227831 h 238995"/>
                    <a:gd name="connsiteX2" fmla="*/ 401934 w 723482"/>
                    <a:gd name="connsiteY2" fmla="*/ 227831 h 238995"/>
                    <a:gd name="connsiteX3" fmla="*/ 512466 w 723482"/>
                    <a:gd name="connsiteY3" fmla="*/ 77106 h 238995"/>
                    <a:gd name="connsiteX4" fmla="*/ 633046 w 723482"/>
                    <a:gd name="connsiteY4" fmla="*/ 6768 h 238995"/>
                    <a:gd name="connsiteX5" fmla="*/ 723482 w 723482"/>
                    <a:gd name="connsiteY5" fmla="*/ 6768 h 238995"/>
                    <a:gd name="connsiteX0" fmla="*/ 0 w 723482"/>
                    <a:gd name="connsiteY0" fmla="*/ 227831 h 230063"/>
                    <a:gd name="connsiteX1" fmla="*/ 241161 w 723482"/>
                    <a:gd name="connsiteY1" fmla="*/ 227831 h 230063"/>
                    <a:gd name="connsiteX2" fmla="*/ 411982 w 723482"/>
                    <a:gd name="connsiteY2" fmla="*/ 197686 h 230063"/>
                    <a:gd name="connsiteX3" fmla="*/ 512466 w 723482"/>
                    <a:gd name="connsiteY3" fmla="*/ 77106 h 230063"/>
                    <a:gd name="connsiteX4" fmla="*/ 633046 w 723482"/>
                    <a:gd name="connsiteY4" fmla="*/ 6768 h 230063"/>
                    <a:gd name="connsiteX5" fmla="*/ 723482 w 723482"/>
                    <a:gd name="connsiteY5" fmla="*/ 6768 h 23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3482" h="230063">
                      <a:moveTo>
                        <a:pt x="0" y="227831"/>
                      </a:moveTo>
                      <a:cubicBezTo>
                        <a:pt x="80387" y="227831"/>
                        <a:pt x="172497" y="232855"/>
                        <a:pt x="241161" y="227831"/>
                      </a:cubicBezTo>
                      <a:cubicBezTo>
                        <a:pt x="309825" y="222807"/>
                        <a:pt x="366765" y="222807"/>
                        <a:pt x="411982" y="197686"/>
                      </a:cubicBezTo>
                      <a:cubicBezTo>
                        <a:pt x="457200" y="172565"/>
                        <a:pt x="475622" y="108926"/>
                        <a:pt x="512466" y="77106"/>
                      </a:cubicBezTo>
                      <a:cubicBezTo>
                        <a:pt x="549310" y="45286"/>
                        <a:pt x="597877" y="18491"/>
                        <a:pt x="633046" y="6768"/>
                      </a:cubicBezTo>
                      <a:cubicBezTo>
                        <a:pt x="668215" y="-4955"/>
                        <a:pt x="695848" y="906"/>
                        <a:pt x="723482" y="6768"/>
                      </a:cubicBezTo>
                    </a:path>
                  </a:pathLst>
                </a:custGeom>
                <a:noFill/>
                <a:ln w="28575">
                  <a:solidFill>
                    <a:srgbClr val="FF0000"/>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3" name="Freeform 12"/>
                <p:cNvSpPr/>
                <p:nvPr/>
              </p:nvSpPr>
              <p:spPr>
                <a:xfrm flipH="1">
                  <a:off x="1358507" y="3861047"/>
                  <a:ext cx="482321" cy="227831"/>
                </a:xfrm>
                <a:custGeom>
                  <a:avLst/>
                  <a:gdLst>
                    <a:gd name="connsiteX0" fmla="*/ 0 w 723482"/>
                    <a:gd name="connsiteY0" fmla="*/ 227831 h 238995"/>
                    <a:gd name="connsiteX1" fmla="*/ 241161 w 723482"/>
                    <a:gd name="connsiteY1" fmla="*/ 227831 h 238995"/>
                    <a:gd name="connsiteX2" fmla="*/ 401934 w 723482"/>
                    <a:gd name="connsiteY2" fmla="*/ 227831 h 238995"/>
                    <a:gd name="connsiteX3" fmla="*/ 512466 w 723482"/>
                    <a:gd name="connsiteY3" fmla="*/ 77106 h 238995"/>
                    <a:gd name="connsiteX4" fmla="*/ 633046 w 723482"/>
                    <a:gd name="connsiteY4" fmla="*/ 6768 h 238995"/>
                    <a:gd name="connsiteX5" fmla="*/ 723482 w 723482"/>
                    <a:gd name="connsiteY5" fmla="*/ 6768 h 238995"/>
                    <a:gd name="connsiteX0" fmla="*/ 0 w 723482"/>
                    <a:gd name="connsiteY0" fmla="*/ 227831 h 230063"/>
                    <a:gd name="connsiteX1" fmla="*/ 241161 w 723482"/>
                    <a:gd name="connsiteY1" fmla="*/ 227831 h 230063"/>
                    <a:gd name="connsiteX2" fmla="*/ 411982 w 723482"/>
                    <a:gd name="connsiteY2" fmla="*/ 197686 h 230063"/>
                    <a:gd name="connsiteX3" fmla="*/ 512466 w 723482"/>
                    <a:gd name="connsiteY3" fmla="*/ 77106 h 230063"/>
                    <a:gd name="connsiteX4" fmla="*/ 633046 w 723482"/>
                    <a:gd name="connsiteY4" fmla="*/ 6768 h 230063"/>
                    <a:gd name="connsiteX5" fmla="*/ 723482 w 723482"/>
                    <a:gd name="connsiteY5" fmla="*/ 6768 h 230063"/>
                    <a:gd name="connsiteX0" fmla="*/ 0 w 482321"/>
                    <a:gd name="connsiteY0" fmla="*/ 227831 h 227831"/>
                    <a:gd name="connsiteX1" fmla="*/ 170821 w 482321"/>
                    <a:gd name="connsiteY1" fmla="*/ 197686 h 227831"/>
                    <a:gd name="connsiteX2" fmla="*/ 271305 w 482321"/>
                    <a:gd name="connsiteY2" fmla="*/ 77106 h 227831"/>
                    <a:gd name="connsiteX3" fmla="*/ 391885 w 482321"/>
                    <a:gd name="connsiteY3" fmla="*/ 6768 h 227831"/>
                    <a:gd name="connsiteX4" fmla="*/ 482321 w 482321"/>
                    <a:gd name="connsiteY4" fmla="*/ 6768 h 227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21" h="227831">
                      <a:moveTo>
                        <a:pt x="0" y="227831"/>
                      </a:moveTo>
                      <a:cubicBezTo>
                        <a:pt x="68664" y="222807"/>
                        <a:pt x="125604" y="222807"/>
                        <a:pt x="170821" y="197686"/>
                      </a:cubicBezTo>
                      <a:cubicBezTo>
                        <a:pt x="216039" y="172565"/>
                        <a:pt x="234461" y="108926"/>
                        <a:pt x="271305" y="77106"/>
                      </a:cubicBezTo>
                      <a:cubicBezTo>
                        <a:pt x="308149" y="45286"/>
                        <a:pt x="356716" y="18491"/>
                        <a:pt x="391885" y="6768"/>
                      </a:cubicBezTo>
                      <a:cubicBezTo>
                        <a:pt x="427054" y="-4955"/>
                        <a:pt x="454687" y="906"/>
                        <a:pt x="482321" y="6768"/>
                      </a:cubicBezTo>
                    </a:path>
                  </a:pathLst>
                </a:custGeom>
                <a:noFill/>
                <a:ln w="28575">
                  <a:solidFill>
                    <a:srgbClr val="FF0000"/>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4" name="Freeform 13"/>
                <p:cNvSpPr/>
                <p:nvPr/>
              </p:nvSpPr>
              <p:spPr>
                <a:xfrm>
                  <a:off x="1758741" y="3861048"/>
                  <a:ext cx="442127" cy="227831"/>
                </a:xfrm>
                <a:custGeom>
                  <a:avLst/>
                  <a:gdLst>
                    <a:gd name="connsiteX0" fmla="*/ 0 w 723482"/>
                    <a:gd name="connsiteY0" fmla="*/ 227831 h 238995"/>
                    <a:gd name="connsiteX1" fmla="*/ 241161 w 723482"/>
                    <a:gd name="connsiteY1" fmla="*/ 227831 h 238995"/>
                    <a:gd name="connsiteX2" fmla="*/ 401934 w 723482"/>
                    <a:gd name="connsiteY2" fmla="*/ 227831 h 238995"/>
                    <a:gd name="connsiteX3" fmla="*/ 512466 w 723482"/>
                    <a:gd name="connsiteY3" fmla="*/ 77106 h 238995"/>
                    <a:gd name="connsiteX4" fmla="*/ 633046 w 723482"/>
                    <a:gd name="connsiteY4" fmla="*/ 6768 h 238995"/>
                    <a:gd name="connsiteX5" fmla="*/ 723482 w 723482"/>
                    <a:gd name="connsiteY5" fmla="*/ 6768 h 238995"/>
                    <a:gd name="connsiteX0" fmla="*/ 0 w 723482"/>
                    <a:gd name="connsiteY0" fmla="*/ 227831 h 230063"/>
                    <a:gd name="connsiteX1" fmla="*/ 241161 w 723482"/>
                    <a:gd name="connsiteY1" fmla="*/ 227831 h 230063"/>
                    <a:gd name="connsiteX2" fmla="*/ 411982 w 723482"/>
                    <a:gd name="connsiteY2" fmla="*/ 197686 h 230063"/>
                    <a:gd name="connsiteX3" fmla="*/ 512466 w 723482"/>
                    <a:gd name="connsiteY3" fmla="*/ 77106 h 230063"/>
                    <a:gd name="connsiteX4" fmla="*/ 633046 w 723482"/>
                    <a:gd name="connsiteY4" fmla="*/ 6768 h 230063"/>
                    <a:gd name="connsiteX5" fmla="*/ 723482 w 723482"/>
                    <a:gd name="connsiteY5" fmla="*/ 6768 h 230063"/>
                    <a:gd name="connsiteX0" fmla="*/ 0 w 482321"/>
                    <a:gd name="connsiteY0" fmla="*/ 227831 h 227831"/>
                    <a:gd name="connsiteX1" fmla="*/ 170821 w 482321"/>
                    <a:gd name="connsiteY1" fmla="*/ 197686 h 227831"/>
                    <a:gd name="connsiteX2" fmla="*/ 271305 w 482321"/>
                    <a:gd name="connsiteY2" fmla="*/ 77106 h 227831"/>
                    <a:gd name="connsiteX3" fmla="*/ 391885 w 482321"/>
                    <a:gd name="connsiteY3" fmla="*/ 6768 h 227831"/>
                    <a:gd name="connsiteX4" fmla="*/ 482321 w 482321"/>
                    <a:gd name="connsiteY4" fmla="*/ 6768 h 227831"/>
                    <a:gd name="connsiteX0" fmla="*/ 0 w 442127"/>
                    <a:gd name="connsiteY0" fmla="*/ 227831 h 227831"/>
                    <a:gd name="connsiteX1" fmla="*/ 130627 w 442127"/>
                    <a:gd name="connsiteY1" fmla="*/ 197686 h 227831"/>
                    <a:gd name="connsiteX2" fmla="*/ 231111 w 442127"/>
                    <a:gd name="connsiteY2" fmla="*/ 77106 h 227831"/>
                    <a:gd name="connsiteX3" fmla="*/ 351691 w 442127"/>
                    <a:gd name="connsiteY3" fmla="*/ 6768 h 227831"/>
                    <a:gd name="connsiteX4" fmla="*/ 442127 w 442127"/>
                    <a:gd name="connsiteY4" fmla="*/ 6768 h 227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27" h="227831">
                      <a:moveTo>
                        <a:pt x="0" y="227831"/>
                      </a:moveTo>
                      <a:cubicBezTo>
                        <a:pt x="68664" y="222807"/>
                        <a:pt x="92109" y="222807"/>
                        <a:pt x="130627" y="197686"/>
                      </a:cubicBezTo>
                      <a:cubicBezTo>
                        <a:pt x="169145" y="172565"/>
                        <a:pt x="194267" y="108926"/>
                        <a:pt x="231111" y="77106"/>
                      </a:cubicBezTo>
                      <a:cubicBezTo>
                        <a:pt x="267955" y="45286"/>
                        <a:pt x="316522" y="18491"/>
                        <a:pt x="351691" y="6768"/>
                      </a:cubicBezTo>
                      <a:cubicBezTo>
                        <a:pt x="386860" y="-4955"/>
                        <a:pt x="414493" y="906"/>
                        <a:pt x="442127" y="6768"/>
                      </a:cubicBezTo>
                    </a:path>
                  </a:pathLst>
                </a:custGeom>
                <a:noFill/>
                <a:ln w="28575">
                  <a:solidFill>
                    <a:srgbClr val="FF0000"/>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grpSp>
          <p:grpSp>
            <p:nvGrpSpPr>
              <p:cNvPr id="24" name="Group 23"/>
              <p:cNvGrpSpPr/>
              <p:nvPr/>
            </p:nvGrpSpPr>
            <p:grpSpPr>
              <a:xfrm flipH="1">
                <a:off x="2215832" y="5514999"/>
                <a:ext cx="1572456" cy="230064"/>
                <a:chOff x="628412" y="3861047"/>
                <a:chExt cx="1572456" cy="230064"/>
              </a:xfrm>
            </p:grpSpPr>
            <p:sp>
              <p:nvSpPr>
                <p:cNvPr id="25" name="Freeform 24"/>
                <p:cNvSpPr/>
                <p:nvPr/>
              </p:nvSpPr>
              <p:spPr>
                <a:xfrm>
                  <a:off x="628412" y="3861048"/>
                  <a:ext cx="723482" cy="230063"/>
                </a:xfrm>
                <a:custGeom>
                  <a:avLst/>
                  <a:gdLst>
                    <a:gd name="connsiteX0" fmla="*/ 0 w 723482"/>
                    <a:gd name="connsiteY0" fmla="*/ 227831 h 238995"/>
                    <a:gd name="connsiteX1" fmla="*/ 241161 w 723482"/>
                    <a:gd name="connsiteY1" fmla="*/ 227831 h 238995"/>
                    <a:gd name="connsiteX2" fmla="*/ 401934 w 723482"/>
                    <a:gd name="connsiteY2" fmla="*/ 227831 h 238995"/>
                    <a:gd name="connsiteX3" fmla="*/ 512466 w 723482"/>
                    <a:gd name="connsiteY3" fmla="*/ 77106 h 238995"/>
                    <a:gd name="connsiteX4" fmla="*/ 633046 w 723482"/>
                    <a:gd name="connsiteY4" fmla="*/ 6768 h 238995"/>
                    <a:gd name="connsiteX5" fmla="*/ 723482 w 723482"/>
                    <a:gd name="connsiteY5" fmla="*/ 6768 h 238995"/>
                    <a:gd name="connsiteX0" fmla="*/ 0 w 723482"/>
                    <a:gd name="connsiteY0" fmla="*/ 227831 h 230063"/>
                    <a:gd name="connsiteX1" fmla="*/ 241161 w 723482"/>
                    <a:gd name="connsiteY1" fmla="*/ 227831 h 230063"/>
                    <a:gd name="connsiteX2" fmla="*/ 411982 w 723482"/>
                    <a:gd name="connsiteY2" fmla="*/ 197686 h 230063"/>
                    <a:gd name="connsiteX3" fmla="*/ 512466 w 723482"/>
                    <a:gd name="connsiteY3" fmla="*/ 77106 h 230063"/>
                    <a:gd name="connsiteX4" fmla="*/ 633046 w 723482"/>
                    <a:gd name="connsiteY4" fmla="*/ 6768 h 230063"/>
                    <a:gd name="connsiteX5" fmla="*/ 723482 w 723482"/>
                    <a:gd name="connsiteY5" fmla="*/ 6768 h 23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3482" h="230063">
                      <a:moveTo>
                        <a:pt x="0" y="227831"/>
                      </a:moveTo>
                      <a:cubicBezTo>
                        <a:pt x="80387" y="227831"/>
                        <a:pt x="172497" y="232855"/>
                        <a:pt x="241161" y="227831"/>
                      </a:cubicBezTo>
                      <a:cubicBezTo>
                        <a:pt x="309825" y="222807"/>
                        <a:pt x="366765" y="222807"/>
                        <a:pt x="411982" y="197686"/>
                      </a:cubicBezTo>
                      <a:cubicBezTo>
                        <a:pt x="457200" y="172565"/>
                        <a:pt x="475622" y="108926"/>
                        <a:pt x="512466" y="77106"/>
                      </a:cubicBezTo>
                      <a:cubicBezTo>
                        <a:pt x="549310" y="45286"/>
                        <a:pt x="597877" y="18491"/>
                        <a:pt x="633046" y="6768"/>
                      </a:cubicBezTo>
                      <a:cubicBezTo>
                        <a:pt x="668215" y="-4955"/>
                        <a:pt x="695848" y="906"/>
                        <a:pt x="723482" y="6768"/>
                      </a:cubicBezTo>
                    </a:path>
                  </a:pathLst>
                </a:custGeom>
                <a:noFill/>
                <a:ln w="28575">
                  <a:solidFill>
                    <a:srgbClr val="FF0000"/>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26" name="Freeform 25"/>
                <p:cNvSpPr/>
                <p:nvPr/>
              </p:nvSpPr>
              <p:spPr>
                <a:xfrm flipH="1">
                  <a:off x="1328363" y="3861047"/>
                  <a:ext cx="482321" cy="227831"/>
                </a:xfrm>
                <a:custGeom>
                  <a:avLst/>
                  <a:gdLst>
                    <a:gd name="connsiteX0" fmla="*/ 0 w 723482"/>
                    <a:gd name="connsiteY0" fmla="*/ 227831 h 238995"/>
                    <a:gd name="connsiteX1" fmla="*/ 241161 w 723482"/>
                    <a:gd name="connsiteY1" fmla="*/ 227831 h 238995"/>
                    <a:gd name="connsiteX2" fmla="*/ 401934 w 723482"/>
                    <a:gd name="connsiteY2" fmla="*/ 227831 h 238995"/>
                    <a:gd name="connsiteX3" fmla="*/ 512466 w 723482"/>
                    <a:gd name="connsiteY3" fmla="*/ 77106 h 238995"/>
                    <a:gd name="connsiteX4" fmla="*/ 633046 w 723482"/>
                    <a:gd name="connsiteY4" fmla="*/ 6768 h 238995"/>
                    <a:gd name="connsiteX5" fmla="*/ 723482 w 723482"/>
                    <a:gd name="connsiteY5" fmla="*/ 6768 h 238995"/>
                    <a:gd name="connsiteX0" fmla="*/ 0 w 723482"/>
                    <a:gd name="connsiteY0" fmla="*/ 227831 h 230063"/>
                    <a:gd name="connsiteX1" fmla="*/ 241161 w 723482"/>
                    <a:gd name="connsiteY1" fmla="*/ 227831 h 230063"/>
                    <a:gd name="connsiteX2" fmla="*/ 411982 w 723482"/>
                    <a:gd name="connsiteY2" fmla="*/ 197686 h 230063"/>
                    <a:gd name="connsiteX3" fmla="*/ 512466 w 723482"/>
                    <a:gd name="connsiteY3" fmla="*/ 77106 h 230063"/>
                    <a:gd name="connsiteX4" fmla="*/ 633046 w 723482"/>
                    <a:gd name="connsiteY4" fmla="*/ 6768 h 230063"/>
                    <a:gd name="connsiteX5" fmla="*/ 723482 w 723482"/>
                    <a:gd name="connsiteY5" fmla="*/ 6768 h 230063"/>
                    <a:gd name="connsiteX0" fmla="*/ 0 w 482321"/>
                    <a:gd name="connsiteY0" fmla="*/ 227831 h 227831"/>
                    <a:gd name="connsiteX1" fmla="*/ 170821 w 482321"/>
                    <a:gd name="connsiteY1" fmla="*/ 197686 h 227831"/>
                    <a:gd name="connsiteX2" fmla="*/ 271305 w 482321"/>
                    <a:gd name="connsiteY2" fmla="*/ 77106 h 227831"/>
                    <a:gd name="connsiteX3" fmla="*/ 391885 w 482321"/>
                    <a:gd name="connsiteY3" fmla="*/ 6768 h 227831"/>
                    <a:gd name="connsiteX4" fmla="*/ 482321 w 482321"/>
                    <a:gd name="connsiteY4" fmla="*/ 6768 h 227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21" h="227831">
                      <a:moveTo>
                        <a:pt x="0" y="227831"/>
                      </a:moveTo>
                      <a:cubicBezTo>
                        <a:pt x="68664" y="222807"/>
                        <a:pt x="125604" y="222807"/>
                        <a:pt x="170821" y="197686"/>
                      </a:cubicBezTo>
                      <a:cubicBezTo>
                        <a:pt x="216039" y="172565"/>
                        <a:pt x="234461" y="108926"/>
                        <a:pt x="271305" y="77106"/>
                      </a:cubicBezTo>
                      <a:cubicBezTo>
                        <a:pt x="308149" y="45286"/>
                        <a:pt x="356716" y="18491"/>
                        <a:pt x="391885" y="6768"/>
                      </a:cubicBezTo>
                      <a:cubicBezTo>
                        <a:pt x="427054" y="-4955"/>
                        <a:pt x="454687" y="906"/>
                        <a:pt x="482321" y="6768"/>
                      </a:cubicBezTo>
                    </a:path>
                  </a:pathLst>
                </a:custGeom>
                <a:noFill/>
                <a:ln w="28575">
                  <a:solidFill>
                    <a:srgbClr val="FF0000"/>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27" name="Freeform 26"/>
                <p:cNvSpPr/>
                <p:nvPr/>
              </p:nvSpPr>
              <p:spPr>
                <a:xfrm>
                  <a:off x="1758741" y="3861048"/>
                  <a:ext cx="442127" cy="227831"/>
                </a:xfrm>
                <a:custGeom>
                  <a:avLst/>
                  <a:gdLst>
                    <a:gd name="connsiteX0" fmla="*/ 0 w 723482"/>
                    <a:gd name="connsiteY0" fmla="*/ 227831 h 238995"/>
                    <a:gd name="connsiteX1" fmla="*/ 241161 w 723482"/>
                    <a:gd name="connsiteY1" fmla="*/ 227831 h 238995"/>
                    <a:gd name="connsiteX2" fmla="*/ 401934 w 723482"/>
                    <a:gd name="connsiteY2" fmla="*/ 227831 h 238995"/>
                    <a:gd name="connsiteX3" fmla="*/ 512466 w 723482"/>
                    <a:gd name="connsiteY3" fmla="*/ 77106 h 238995"/>
                    <a:gd name="connsiteX4" fmla="*/ 633046 w 723482"/>
                    <a:gd name="connsiteY4" fmla="*/ 6768 h 238995"/>
                    <a:gd name="connsiteX5" fmla="*/ 723482 w 723482"/>
                    <a:gd name="connsiteY5" fmla="*/ 6768 h 238995"/>
                    <a:gd name="connsiteX0" fmla="*/ 0 w 723482"/>
                    <a:gd name="connsiteY0" fmla="*/ 227831 h 230063"/>
                    <a:gd name="connsiteX1" fmla="*/ 241161 w 723482"/>
                    <a:gd name="connsiteY1" fmla="*/ 227831 h 230063"/>
                    <a:gd name="connsiteX2" fmla="*/ 411982 w 723482"/>
                    <a:gd name="connsiteY2" fmla="*/ 197686 h 230063"/>
                    <a:gd name="connsiteX3" fmla="*/ 512466 w 723482"/>
                    <a:gd name="connsiteY3" fmla="*/ 77106 h 230063"/>
                    <a:gd name="connsiteX4" fmla="*/ 633046 w 723482"/>
                    <a:gd name="connsiteY4" fmla="*/ 6768 h 230063"/>
                    <a:gd name="connsiteX5" fmla="*/ 723482 w 723482"/>
                    <a:gd name="connsiteY5" fmla="*/ 6768 h 230063"/>
                    <a:gd name="connsiteX0" fmla="*/ 0 w 482321"/>
                    <a:gd name="connsiteY0" fmla="*/ 227831 h 227831"/>
                    <a:gd name="connsiteX1" fmla="*/ 170821 w 482321"/>
                    <a:gd name="connsiteY1" fmla="*/ 197686 h 227831"/>
                    <a:gd name="connsiteX2" fmla="*/ 271305 w 482321"/>
                    <a:gd name="connsiteY2" fmla="*/ 77106 h 227831"/>
                    <a:gd name="connsiteX3" fmla="*/ 391885 w 482321"/>
                    <a:gd name="connsiteY3" fmla="*/ 6768 h 227831"/>
                    <a:gd name="connsiteX4" fmla="*/ 482321 w 482321"/>
                    <a:gd name="connsiteY4" fmla="*/ 6768 h 227831"/>
                    <a:gd name="connsiteX0" fmla="*/ 0 w 442127"/>
                    <a:gd name="connsiteY0" fmla="*/ 227831 h 227831"/>
                    <a:gd name="connsiteX1" fmla="*/ 130627 w 442127"/>
                    <a:gd name="connsiteY1" fmla="*/ 197686 h 227831"/>
                    <a:gd name="connsiteX2" fmla="*/ 231111 w 442127"/>
                    <a:gd name="connsiteY2" fmla="*/ 77106 h 227831"/>
                    <a:gd name="connsiteX3" fmla="*/ 351691 w 442127"/>
                    <a:gd name="connsiteY3" fmla="*/ 6768 h 227831"/>
                    <a:gd name="connsiteX4" fmla="*/ 442127 w 442127"/>
                    <a:gd name="connsiteY4" fmla="*/ 6768 h 227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127" h="227831">
                      <a:moveTo>
                        <a:pt x="0" y="227831"/>
                      </a:moveTo>
                      <a:cubicBezTo>
                        <a:pt x="68664" y="222807"/>
                        <a:pt x="92109" y="222807"/>
                        <a:pt x="130627" y="197686"/>
                      </a:cubicBezTo>
                      <a:cubicBezTo>
                        <a:pt x="169145" y="172565"/>
                        <a:pt x="194267" y="108926"/>
                        <a:pt x="231111" y="77106"/>
                      </a:cubicBezTo>
                      <a:cubicBezTo>
                        <a:pt x="267955" y="45286"/>
                        <a:pt x="316522" y="18491"/>
                        <a:pt x="351691" y="6768"/>
                      </a:cubicBezTo>
                      <a:cubicBezTo>
                        <a:pt x="386860" y="-4955"/>
                        <a:pt x="414493" y="906"/>
                        <a:pt x="442127" y="6768"/>
                      </a:cubicBezTo>
                    </a:path>
                  </a:pathLst>
                </a:custGeom>
                <a:noFill/>
                <a:ln w="28575">
                  <a:solidFill>
                    <a:srgbClr val="FF0000"/>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grpSp>
        </p:grpSp>
        <p:sp>
          <p:nvSpPr>
            <p:cNvPr id="34" name="TextBox 33"/>
            <p:cNvSpPr txBox="1"/>
            <p:nvPr/>
          </p:nvSpPr>
          <p:spPr>
            <a:xfrm>
              <a:off x="273759" y="3474980"/>
              <a:ext cx="1178750" cy="646331"/>
            </a:xfrm>
            <a:prstGeom prst="rect">
              <a:avLst/>
            </a:prstGeom>
            <a:noFill/>
          </p:spPr>
          <p:txBody>
            <a:bodyPr wrap="square" rtlCol="0">
              <a:spAutoFit/>
            </a:bodyPr>
            <a:lstStyle/>
            <a:p>
              <a:pPr algn="ctr"/>
              <a:r>
                <a:rPr lang="en-IE" dirty="0" smtClean="0"/>
                <a:t>Current Measured</a:t>
              </a:r>
              <a:endParaRPr lang="en-IE" dirty="0"/>
            </a:p>
          </p:txBody>
        </p:sp>
        <p:sp>
          <p:nvSpPr>
            <p:cNvPr id="44" name="Oval 43"/>
            <p:cNvSpPr/>
            <p:nvPr/>
          </p:nvSpPr>
          <p:spPr>
            <a:xfrm>
              <a:off x="750271" y="4976064"/>
              <a:ext cx="451643" cy="4516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000" dirty="0" smtClean="0">
                  <a:solidFill>
                    <a:schemeClr val="tx1"/>
                  </a:solidFill>
                </a:rPr>
                <a:t>A</a:t>
              </a:r>
              <a:endParaRPr lang="en-IE" sz="2000" dirty="0">
                <a:solidFill>
                  <a:schemeClr val="tx1"/>
                </a:solidFill>
              </a:endParaRPr>
            </a:p>
          </p:txBody>
        </p:sp>
        <p:cxnSp>
          <p:nvCxnSpPr>
            <p:cNvPr id="46" name="Straight Connector 45"/>
            <p:cNvCxnSpPr/>
            <p:nvPr/>
          </p:nvCxnSpPr>
          <p:spPr>
            <a:xfrm>
              <a:off x="750271" y="5643912"/>
              <a:ext cx="4516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851301" y="5723677"/>
              <a:ext cx="25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1452509" y="3347177"/>
              <a:ext cx="0" cy="75685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 name="Straight Arrow Connector 2"/>
            <p:cNvCxnSpPr/>
            <p:nvPr/>
          </p:nvCxnSpPr>
          <p:spPr>
            <a:xfrm>
              <a:off x="1617922" y="5491502"/>
              <a:ext cx="3096344" cy="0"/>
            </a:xfrm>
            <a:prstGeom prst="straightConnector1">
              <a:avLst/>
            </a:prstGeom>
            <a:ln w="19050">
              <a:solidFill>
                <a:schemeClr val="tx1"/>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sp>
        <p:nvSpPr>
          <p:cNvPr id="32" name="Rounded Rectangle 31">
            <a:hlinkClick r:id="rId5"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37574" y="6279146"/>
            <a:ext cx="529200" cy="529200"/>
          </a:xfrm>
          <a:prstGeom prst="rect">
            <a:avLst/>
          </a:prstGeom>
        </p:spPr>
      </p:pic>
    </p:spTree>
    <p:extLst>
      <p:ext uri="{BB962C8B-B14F-4D97-AF65-F5344CB8AC3E}">
        <p14:creationId xmlns:p14="http://schemas.microsoft.com/office/powerpoint/2010/main" val="36694412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4268"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7687" y="275986"/>
            <a:ext cx="5327081" cy="1477328"/>
          </a:xfrm>
          <a:prstGeom prst="rect">
            <a:avLst/>
          </a:prstGeom>
        </p:spPr>
        <p:txBody>
          <a:bodyPr wrap="square">
            <a:spAutoFit/>
          </a:bodyPr>
          <a:lstStyle/>
          <a:p>
            <a:r>
              <a:rPr lang="en-IE" b="1" dirty="0" smtClean="0">
                <a:solidFill>
                  <a:srgbClr val="0066FF"/>
                </a:solidFill>
              </a:rPr>
              <a:t>Real images of an STM</a:t>
            </a:r>
            <a:endParaRPr lang="en-IE" dirty="0" smtClean="0">
              <a:solidFill>
                <a:srgbClr val="0066FF"/>
              </a:solidFill>
            </a:endParaRPr>
          </a:p>
          <a:p>
            <a:endParaRPr lang="en-IE" dirty="0"/>
          </a:p>
          <a:p>
            <a:r>
              <a:rPr lang="en-IE" dirty="0" smtClean="0"/>
              <a:t>The picture on the right shows what an STM tip looks like under enormous magnification. Notice how sharp its point is !</a:t>
            </a:r>
            <a:endParaRPr lang="en-IE" dirty="0"/>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5503" y="3465832"/>
            <a:ext cx="2855268" cy="2286000"/>
          </a:xfrm>
          <a:prstGeom prst="rect">
            <a:avLst/>
          </a:prstGeom>
        </p:spPr>
      </p:pic>
      <p:pic>
        <p:nvPicPr>
          <p:cNvPr id="1026" name="Picture 2" descr="Fig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21107" y="593636"/>
            <a:ext cx="2286000" cy="17145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368024" y="1622022"/>
            <a:ext cx="3446328" cy="461665"/>
          </a:xfrm>
          <a:prstGeom prst="rect">
            <a:avLst/>
          </a:prstGeom>
          <a:noFill/>
        </p:spPr>
        <p:txBody>
          <a:bodyPr wrap="none" rtlCol="0">
            <a:spAutoFit/>
          </a:bodyPr>
          <a:lstStyle/>
          <a:p>
            <a:pPr algn="r"/>
            <a:r>
              <a:rPr lang="en-IE" sz="1200" dirty="0" smtClean="0"/>
              <a:t>From </a:t>
            </a:r>
            <a:r>
              <a:rPr lang="en-IE" sz="1200" i="1" dirty="0" smtClean="0"/>
              <a:t>Education in Chemistry</a:t>
            </a:r>
            <a:r>
              <a:rPr lang="en-IE" sz="1200" dirty="0" smtClean="0"/>
              <a:t>, </a:t>
            </a:r>
            <a:r>
              <a:rPr lang="en-IE" sz="1200" dirty="0" err="1" smtClean="0"/>
              <a:t>Vol</a:t>
            </a:r>
            <a:r>
              <a:rPr lang="en-IE" sz="1200" dirty="0" smtClean="0"/>
              <a:t> 45, Issue 2</a:t>
            </a:r>
          </a:p>
          <a:p>
            <a:pPr algn="r"/>
            <a:r>
              <a:rPr lang="en-IE" sz="1200" dirty="0"/>
              <a:t>http://www.rsc.org/Education/EiC/issues/2008Mar/</a:t>
            </a:r>
          </a:p>
        </p:txBody>
      </p:sp>
      <p:sp>
        <p:nvSpPr>
          <p:cNvPr id="8" name="Rectangle 7"/>
          <p:cNvSpPr/>
          <p:nvPr/>
        </p:nvSpPr>
        <p:spPr>
          <a:xfrm>
            <a:off x="467542" y="2427916"/>
            <a:ext cx="7998363" cy="923330"/>
          </a:xfrm>
          <a:prstGeom prst="rect">
            <a:avLst/>
          </a:prstGeom>
        </p:spPr>
        <p:txBody>
          <a:bodyPr wrap="square">
            <a:spAutoFit/>
          </a:bodyPr>
          <a:lstStyle/>
          <a:p>
            <a:r>
              <a:rPr lang="en-IE" dirty="0" smtClean="0"/>
              <a:t>These are some of the images of atoms and molecules on surfaces that have been obtained by researchers using STM. The </a:t>
            </a:r>
            <a:r>
              <a:rPr lang="en-IE" dirty="0"/>
              <a:t>images below </a:t>
            </a:r>
            <a:r>
              <a:rPr lang="en-IE" dirty="0" smtClean="0"/>
              <a:t>were originally </a:t>
            </a:r>
            <a:r>
              <a:rPr lang="en-IE" dirty="0"/>
              <a:t>created by IBM Corporation.</a:t>
            </a:r>
          </a:p>
        </p:txBody>
      </p:sp>
      <p:sp>
        <p:nvSpPr>
          <p:cNvPr id="9" name="TextBox 8"/>
          <p:cNvSpPr txBox="1"/>
          <p:nvPr/>
        </p:nvSpPr>
        <p:spPr>
          <a:xfrm>
            <a:off x="327020" y="5843834"/>
            <a:ext cx="3119957" cy="646331"/>
          </a:xfrm>
          <a:prstGeom prst="rect">
            <a:avLst/>
          </a:prstGeom>
          <a:noFill/>
        </p:spPr>
        <p:txBody>
          <a:bodyPr wrap="square" rtlCol="0">
            <a:spAutoFit/>
          </a:bodyPr>
          <a:lstStyle/>
          <a:p>
            <a:pPr algn="ctr"/>
            <a:r>
              <a:rPr lang="en-IE" dirty="0" smtClean="0"/>
              <a:t>Xenon atoms on </a:t>
            </a:r>
            <a:r>
              <a:rPr lang="en-IE" dirty="0" smtClean="0"/>
              <a:t>a Nickel surface</a:t>
            </a:r>
            <a:endParaRPr lang="en-IE" sz="1200" dirty="0"/>
          </a:p>
        </p:txBody>
      </p:sp>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17667" y="3465832"/>
            <a:ext cx="2855268" cy="2286000"/>
          </a:xfrm>
          <a:prstGeom prst="rect">
            <a:avLst/>
          </a:prstGeom>
        </p:spPr>
      </p:pic>
      <p:sp>
        <p:nvSpPr>
          <p:cNvPr id="11" name="TextBox 10"/>
          <p:cNvSpPr txBox="1"/>
          <p:nvPr/>
        </p:nvSpPr>
        <p:spPr>
          <a:xfrm>
            <a:off x="3550597" y="5843834"/>
            <a:ext cx="2789408" cy="646331"/>
          </a:xfrm>
          <a:prstGeom prst="rect">
            <a:avLst/>
          </a:prstGeom>
          <a:noFill/>
        </p:spPr>
        <p:txBody>
          <a:bodyPr wrap="square" rtlCol="0">
            <a:spAutoFit/>
          </a:bodyPr>
          <a:lstStyle/>
          <a:p>
            <a:pPr algn="ctr"/>
            <a:r>
              <a:rPr lang="en-IE" dirty="0" smtClean="0"/>
              <a:t>Caesium and Iodine atoms on </a:t>
            </a:r>
            <a:r>
              <a:rPr lang="en-IE" dirty="0" smtClean="0"/>
              <a:t>a Copper surface</a:t>
            </a:r>
            <a:endParaRPr lang="en-IE" sz="1200" dirty="0"/>
          </a:p>
        </p:txBody>
      </p:sp>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44937" y="3490024"/>
            <a:ext cx="1630893" cy="2237616"/>
          </a:xfrm>
          <a:prstGeom prst="rect">
            <a:avLst/>
          </a:prstGeom>
        </p:spPr>
      </p:pic>
      <p:sp>
        <p:nvSpPr>
          <p:cNvPr id="13" name="TextBox 12"/>
          <p:cNvSpPr txBox="1"/>
          <p:nvPr/>
        </p:nvSpPr>
        <p:spPr>
          <a:xfrm>
            <a:off x="5965679" y="5843834"/>
            <a:ext cx="2789408" cy="646331"/>
          </a:xfrm>
          <a:prstGeom prst="rect">
            <a:avLst/>
          </a:prstGeom>
          <a:noFill/>
        </p:spPr>
        <p:txBody>
          <a:bodyPr wrap="square" rtlCol="0">
            <a:spAutoFit/>
          </a:bodyPr>
          <a:lstStyle/>
          <a:p>
            <a:pPr algn="ctr"/>
            <a:r>
              <a:rPr lang="en-IE" dirty="0" smtClean="0"/>
              <a:t>Carbon monoxide on </a:t>
            </a:r>
            <a:r>
              <a:rPr lang="en-IE" dirty="0" smtClean="0"/>
              <a:t>a Platinum surface</a:t>
            </a:r>
            <a:endParaRPr lang="en-IE" sz="1200" dirty="0"/>
          </a:p>
        </p:txBody>
      </p:sp>
      <p:sp>
        <p:nvSpPr>
          <p:cNvPr id="12" name="Rounded Rectangle 11">
            <a:hlinkClick r:id="rId9"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318290" y="6166999"/>
            <a:ext cx="529200" cy="529200"/>
          </a:xfrm>
          <a:prstGeom prst="rect">
            <a:avLst/>
          </a:prstGeom>
        </p:spPr>
      </p:pic>
    </p:spTree>
    <p:extLst>
      <p:ext uri="{BB962C8B-B14F-4D97-AF65-F5344CB8AC3E}">
        <p14:creationId xmlns:p14="http://schemas.microsoft.com/office/powerpoint/2010/main" val="35378870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3041"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7687" y="413146"/>
            <a:ext cx="8143895" cy="1754326"/>
          </a:xfrm>
          <a:prstGeom prst="rect">
            <a:avLst/>
          </a:prstGeom>
        </p:spPr>
        <p:txBody>
          <a:bodyPr wrap="square">
            <a:spAutoFit/>
          </a:bodyPr>
          <a:lstStyle/>
          <a:p>
            <a:r>
              <a:rPr lang="en-IE" b="1" dirty="0" smtClean="0">
                <a:solidFill>
                  <a:srgbClr val="0066FF"/>
                </a:solidFill>
              </a:rPr>
              <a:t>Postgraduate Student Research on Related Topic</a:t>
            </a:r>
          </a:p>
          <a:p>
            <a:endParaRPr lang="en-IE" dirty="0"/>
          </a:p>
          <a:p>
            <a:r>
              <a:rPr lang="en-IE" dirty="0" smtClean="0"/>
              <a:t>Are you interested in learning more about this area of research?</a:t>
            </a:r>
          </a:p>
          <a:p>
            <a:r>
              <a:rPr lang="en-IE" dirty="0" smtClean="0"/>
              <a:t>Please listen to the interview with the student who created this experiment, Christian </a:t>
            </a:r>
            <a:r>
              <a:rPr lang="en-IE" dirty="0" err="1" smtClean="0"/>
              <a:t>Wirtz</a:t>
            </a:r>
            <a:r>
              <a:rPr lang="en-IE" dirty="0" smtClean="0"/>
              <a:t>, who works in the area of </a:t>
            </a:r>
            <a:r>
              <a:rPr lang="en-IE" dirty="0" err="1" smtClean="0"/>
              <a:t>nanoscience</a:t>
            </a:r>
            <a:r>
              <a:rPr lang="en-IE" dirty="0" smtClean="0"/>
              <a:t>. </a:t>
            </a:r>
          </a:p>
          <a:p>
            <a:endParaRPr lang="en-IE" dirty="0"/>
          </a:p>
        </p:txBody>
      </p:sp>
      <p:sp>
        <p:nvSpPr>
          <p:cNvPr id="3" name="Rounded Rectangle 2">
            <a:hlinkClick r:id="rId2"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sp>
        <p:nvSpPr>
          <p:cNvPr id="2" name="Rectangle 1">
            <a:hlinkClick r:id="rId3"/>
          </p:cNvPr>
          <p:cNvSpPr/>
          <p:nvPr/>
        </p:nvSpPr>
        <p:spPr>
          <a:xfrm>
            <a:off x="3246120" y="2674620"/>
            <a:ext cx="2480310" cy="23088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smtClean="0"/>
              <a:t>Go To YouTube video</a:t>
            </a:r>
            <a:endParaRPr lang="en-IE" b="1" dirty="0"/>
          </a:p>
        </p:txBody>
      </p:sp>
    </p:spTree>
    <p:extLst>
      <p:ext uri="{BB962C8B-B14F-4D97-AF65-F5344CB8AC3E}">
        <p14:creationId xmlns:p14="http://schemas.microsoft.com/office/powerpoint/2010/main" val="38485823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3483" y="2771117"/>
            <a:ext cx="7912782" cy="923330"/>
          </a:xfrm>
          <a:prstGeom prst="rect">
            <a:avLst/>
          </a:prstGeom>
        </p:spPr>
        <p:txBody>
          <a:bodyPr wrap="square">
            <a:spAutoFit/>
          </a:bodyPr>
          <a:lstStyle/>
          <a:p>
            <a:r>
              <a:rPr lang="en-IE" dirty="0" smtClean="0">
                <a:sym typeface="Wingdings" panose="05000000000000000000" pitchFamily="2" charset="2"/>
              </a:rPr>
              <a:t> </a:t>
            </a:r>
            <a:r>
              <a:rPr lang="en-IE" dirty="0" smtClean="0"/>
              <a:t>A Royal Society of Chemistry educational resource for the introduction of STM:</a:t>
            </a:r>
          </a:p>
          <a:p>
            <a:r>
              <a:rPr lang="en-IE" dirty="0" smtClean="0"/>
              <a:t>http</a:t>
            </a:r>
            <a:r>
              <a:rPr lang="en-IE" dirty="0"/>
              <a:t>://www.rsc.org/Education/EiC/issues/2008Mar/ExperimentalNanoscienceUndergraduates.asp</a:t>
            </a:r>
          </a:p>
        </p:txBody>
      </p:sp>
      <p:sp>
        <p:nvSpPr>
          <p:cNvPr id="6" name="Rectangle 5"/>
          <p:cNvSpPr/>
          <p:nvPr/>
        </p:nvSpPr>
        <p:spPr>
          <a:xfrm>
            <a:off x="497687" y="275986"/>
            <a:ext cx="8143895" cy="1477328"/>
          </a:xfrm>
          <a:prstGeom prst="rect">
            <a:avLst/>
          </a:prstGeom>
        </p:spPr>
        <p:txBody>
          <a:bodyPr wrap="square">
            <a:spAutoFit/>
          </a:bodyPr>
          <a:lstStyle/>
          <a:p>
            <a:r>
              <a:rPr lang="en-IE" b="1" dirty="0" smtClean="0">
                <a:solidFill>
                  <a:srgbClr val="0066FF"/>
                </a:solidFill>
              </a:rPr>
              <a:t>More Resources</a:t>
            </a:r>
          </a:p>
          <a:p>
            <a:endParaRPr lang="en-IE" dirty="0"/>
          </a:p>
          <a:p>
            <a:r>
              <a:rPr lang="en-IE" dirty="0" smtClean="0"/>
              <a:t>If you want to see more images obtained with an STM or would even like to watch a movie of moving atoms and molecules made with STM, please access the following links and free resources:</a:t>
            </a:r>
            <a:endParaRPr lang="en-IE" dirty="0"/>
          </a:p>
        </p:txBody>
      </p:sp>
      <p:sp>
        <p:nvSpPr>
          <p:cNvPr id="7" name="Rectangle 6"/>
          <p:cNvSpPr/>
          <p:nvPr/>
        </p:nvSpPr>
        <p:spPr>
          <a:xfrm>
            <a:off x="663483" y="1915331"/>
            <a:ext cx="7907761" cy="646331"/>
          </a:xfrm>
          <a:prstGeom prst="rect">
            <a:avLst/>
          </a:prstGeom>
        </p:spPr>
        <p:txBody>
          <a:bodyPr wrap="square">
            <a:spAutoFit/>
          </a:bodyPr>
          <a:lstStyle/>
          <a:p>
            <a:r>
              <a:rPr lang="en-IE" dirty="0" smtClean="0">
                <a:sym typeface="Wingdings" panose="05000000000000000000" pitchFamily="2" charset="2"/>
              </a:rPr>
              <a:t> </a:t>
            </a:r>
            <a:r>
              <a:rPr lang="en-IE" dirty="0" smtClean="0"/>
              <a:t>More STM images from the IBM Gallery:</a:t>
            </a:r>
            <a:endParaRPr lang="en-IE" dirty="0"/>
          </a:p>
          <a:p>
            <a:r>
              <a:rPr lang="en-IE" dirty="0" smtClean="0"/>
              <a:t>http</a:t>
            </a:r>
            <a:r>
              <a:rPr lang="en-IE" dirty="0"/>
              <a:t>://researcher.ibm.com/researcher/view_project.php?id=4245</a:t>
            </a:r>
          </a:p>
        </p:txBody>
      </p:sp>
      <p:sp>
        <p:nvSpPr>
          <p:cNvPr id="8" name="TextBox 7"/>
          <p:cNvSpPr txBox="1"/>
          <p:nvPr/>
        </p:nvSpPr>
        <p:spPr>
          <a:xfrm>
            <a:off x="663483" y="3979510"/>
            <a:ext cx="7287584" cy="1754326"/>
          </a:xfrm>
          <a:prstGeom prst="rect">
            <a:avLst/>
          </a:prstGeom>
          <a:noFill/>
        </p:spPr>
        <p:txBody>
          <a:bodyPr wrap="square" rtlCol="0">
            <a:spAutoFit/>
          </a:bodyPr>
          <a:lstStyle/>
          <a:p>
            <a:pPr marL="285750" indent="-285750">
              <a:buFont typeface="Wingdings"/>
              <a:buChar char="à"/>
            </a:pPr>
            <a:r>
              <a:rPr lang="en-IE" dirty="0" smtClean="0"/>
              <a:t>“A Boy and his Atom: The World’s Smallest Movie”, a stop motion movie made using STM images of carbon monoxide molecules on a copper surface:</a:t>
            </a:r>
          </a:p>
          <a:p>
            <a:r>
              <a:rPr lang="en-IE" dirty="0" smtClean="0"/>
              <a:t>http</a:t>
            </a:r>
            <a:r>
              <a:rPr lang="en-IE" dirty="0"/>
              <a:t>://www.research.ibm.com/articles/madewithatoms.shtml#fbid=TOKaYBVKrPM</a:t>
            </a:r>
          </a:p>
          <a:p>
            <a:pPr marL="285750" indent="-285750">
              <a:buFont typeface="Wingdings"/>
              <a:buChar char="à"/>
            </a:pPr>
            <a:endParaRPr lang="en-IE" dirty="0"/>
          </a:p>
        </p:txBody>
      </p:sp>
      <p:sp>
        <p:nvSpPr>
          <p:cNvPr id="2" name="Rounded Rectangle 1">
            <a:hlinkClick r:id="rId2" action="ppaction://hlinksldjump"/>
          </p:cNvPr>
          <p:cNvSpPr/>
          <p:nvPr/>
        </p:nvSpPr>
        <p:spPr>
          <a:xfrm>
            <a:off x="3846153" y="5733835"/>
            <a:ext cx="1446962" cy="753627"/>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b="1" dirty="0" smtClean="0"/>
              <a:t>Return to Main Menu</a:t>
            </a:r>
            <a:endParaRPr lang="en-IE" b="1" dirty="0"/>
          </a:p>
        </p:txBody>
      </p:sp>
    </p:spTree>
    <p:extLst>
      <p:ext uri="{BB962C8B-B14F-4D97-AF65-F5344CB8AC3E}">
        <p14:creationId xmlns:p14="http://schemas.microsoft.com/office/powerpoint/2010/main" val="2024627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242224"/>
            <a:ext cx="8280920" cy="5078313"/>
          </a:xfrm>
          <a:prstGeom prst="rect">
            <a:avLst/>
          </a:prstGeom>
        </p:spPr>
        <p:txBody>
          <a:bodyPr wrap="square">
            <a:spAutoFit/>
          </a:bodyPr>
          <a:lstStyle/>
          <a:p>
            <a:r>
              <a:rPr lang="en-IE" b="1" dirty="0" smtClean="0">
                <a:solidFill>
                  <a:srgbClr val="0066FF"/>
                </a:solidFill>
              </a:rPr>
              <a:t>Lab Activity - Imaging without seeing: using resistance to image surfaces</a:t>
            </a:r>
          </a:p>
          <a:p>
            <a:endParaRPr lang="en-IE" b="1" dirty="0" smtClean="0">
              <a:solidFill>
                <a:srgbClr val="0066FF"/>
              </a:solidFill>
            </a:endParaRPr>
          </a:p>
          <a:p>
            <a:r>
              <a:rPr lang="en-IE" b="1" dirty="0" smtClean="0">
                <a:solidFill>
                  <a:srgbClr val="0066FF"/>
                </a:solidFill>
              </a:rPr>
              <a:t>Student Instructions</a:t>
            </a:r>
            <a:endParaRPr lang="en-IE" dirty="0" smtClean="0">
              <a:solidFill>
                <a:srgbClr val="0066FF"/>
              </a:solidFill>
            </a:endParaRPr>
          </a:p>
          <a:p>
            <a:endParaRPr lang="en-IE" dirty="0"/>
          </a:p>
          <a:p>
            <a:r>
              <a:rPr lang="en-IE" dirty="0" smtClean="0"/>
              <a:t>STM images are obtained by measuring electrical currents between the a STM tip and the atoms of a substance on a surface. Therefore, an STM image gives you a map of those points on the surface that give you the greatest conductance or alternatively, the lowest resistance between sample and tip. </a:t>
            </a:r>
          </a:p>
          <a:p>
            <a:endParaRPr lang="en-IE" dirty="0"/>
          </a:p>
          <a:p>
            <a:r>
              <a:rPr lang="en-IE" b="1" dirty="0" smtClean="0">
                <a:solidFill>
                  <a:srgbClr val="FF0000"/>
                </a:solidFill>
              </a:rPr>
              <a:t>Conductance</a:t>
            </a:r>
            <a:r>
              <a:rPr lang="en-IE" dirty="0" smtClean="0">
                <a:solidFill>
                  <a:srgbClr val="FF0000"/>
                </a:solidFill>
              </a:rPr>
              <a:t> </a:t>
            </a:r>
            <a:r>
              <a:rPr lang="en-IE" dirty="0" smtClean="0"/>
              <a:t>describes the ability of an object to pass an electrical current. For instance, metal objects have a higher conductance than plastic objects: that is why electrical cables are made using a metallic core but are insulated by a plastic coating. The ability to pass a current can also be described in terms of </a:t>
            </a:r>
            <a:r>
              <a:rPr lang="en-IE" b="1" dirty="0" smtClean="0">
                <a:solidFill>
                  <a:srgbClr val="FF0000"/>
                </a:solidFill>
              </a:rPr>
              <a:t>resistance</a:t>
            </a:r>
            <a:r>
              <a:rPr lang="en-IE" dirty="0" smtClean="0"/>
              <a:t>, which is the reciprocal (or inverse) of conductance. Objects that have high conductance are said to have low resistance, and vice versa.</a:t>
            </a:r>
          </a:p>
          <a:p>
            <a:endParaRPr lang="en-IE" dirty="0" smtClean="0"/>
          </a:p>
          <a:p>
            <a:r>
              <a:rPr lang="en-IE" dirty="0" smtClean="0"/>
              <a:t>In this laboratory activity you will try to reconstruct an image hidden in a surface by carrying out measurements of resistance. </a:t>
            </a:r>
          </a:p>
        </p:txBody>
      </p:sp>
      <p:sp>
        <p:nvSpPr>
          <p:cNvPr id="3" name="Rounded Rectangle 2">
            <a:hlinkClick r:id="rId3" action="ppaction://hlinksldjump"/>
          </p:cNvPr>
          <p:cNvSpPr/>
          <p:nvPr/>
        </p:nvSpPr>
        <p:spPr>
          <a:xfrm>
            <a:off x="7641583" y="97429"/>
            <a:ext cx="1205907" cy="261282"/>
          </a:xfrm>
          <a:prstGeom prst="round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600" b="1" dirty="0" smtClean="0"/>
              <a:t>Main Menu</a:t>
            </a:r>
            <a:endParaRPr lang="en-IE" sz="1600" b="1" dirty="0"/>
          </a:p>
        </p:txBody>
      </p:sp>
    </p:spTree>
    <p:extLst>
      <p:ext uri="{BB962C8B-B14F-4D97-AF65-F5344CB8AC3E}">
        <p14:creationId xmlns:p14="http://schemas.microsoft.com/office/powerpoint/2010/main" val="25084482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5540</TotalTime>
  <Words>3201</Words>
  <Application>Microsoft Office PowerPoint</Application>
  <PresentationFormat>On-screen Show (4:3)</PresentationFormat>
  <Paragraphs>280</Paragraphs>
  <Slides>18</Slides>
  <Notes>7</Notes>
  <HiddenSlides>0</HiddenSlides>
  <MMClips>4</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109</cp:revision>
  <dcterms:created xsi:type="dcterms:W3CDTF">2013-11-04T17:37:53Z</dcterms:created>
  <dcterms:modified xsi:type="dcterms:W3CDTF">2014-03-12T17:51:37Z</dcterms:modified>
</cp:coreProperties>
</file>